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20"/>
  </p:notesMasterIdLst>
  <p:sldIdLst>
    <p:sldId id="321" r:id="rId2"/>
    <p:sldId id="339" r:id="rId3"/>
    <p:sldId id="346" r:id="rId4"/>
    <p:sldId id="349" r:id="rId5"/>
    <p:sldId id="350" r:id="rId6"/>
    <p:sldId id="364" r:id="rId7"/>
    <p:sldId id="381" r:id="rId8"/>
    <p:sldId id="369" r:id="rId9"/>
    <p:sldId id="370" r:id="rId10"/>
    <p:sldId id="354" r:id="rId11"/>
    <p:sldId id="371" r:id="rId12"/>
    <p:sldId id="372" r:id="rId13"/>
    <p:sldId id="373" r:id="rId14"/>
    <p:sldId id="375" r:id="rId15"/>
    <p:sldId id="399" r:id="rId16"/>
    <p:sldId id="400" r:id="rId17"/>
    <p:sldId id="401" r:id="rId18"/>
    <p:sldId id="402" r:id="rId19"/>
  </p:sldIdLst>
  <p:sldSz cx="10080625" cy="7559675"/>
  <p:notesSz cx="7772400" cy="100250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152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305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457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61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763" algn="l" defTabSz="914305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2916" algn="l" defTabSz="914305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068" algn="l" defTabSz="914305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221" algn="l" defTabSz="914305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68" autoAdjust="0"/>
    <p:restoredTop sz="94068" autoAdjust="0"/>
  </p:normalViewPr>
  <p:slideViewPr>
    <p:cSldViewPr>
      <p:cViewPr>
        <p:scale>
          <a:sx n="68" d="100"/>
          <a:sy n="68" d="100"/>
        </p:scale>
        <p:origin x="-936" y="60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597025" y="1004888"/>
            <a:ext cx="4576763" cy="34321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sp>
      <p:sp>
        <p:nvSpPr>
          <p:cNvPr id="20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85863" y="4772025"/>
            <a:ext cx="5405437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3369360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152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873" indent="-285721" algn="l" defTabSz="457152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2881" indent="-228576" algn="l" defTabSz="457152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034" indent="-228576" algn="l" defTabSz="457152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187" indent="-228576" algn="l" defTabSz="457152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5763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16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68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21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2348402"/>
            <a:ext cx="8568531" cy="16204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094" y="4283818"/>
            <a:ext cx="7056438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3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198-1490-4966-8A60-494E1129161E}" type="datetimeFigureOut">
              <a:rPr lang="en-US" smtClean="0"/>
              <a:pPr/>
              <a:t>5/24/2017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3B57-CB94-4C4B-BF83-C2321CEF448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198-1490-4966-8A60-494E1129161E}" type="datetimeFigureOut">
              <a:rPr lang="en-US" smtClean="0"/>
              <a:pPr/>
              <a:t>5/24/2017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3B57-CB94-4C4B-BF83-C2321CEF448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57499" y="334236"/>
            <a:ext cx="2500906" cy="71099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4785" y="334236"/>
            <a:ext cx="7334704" cy="71099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198-1490-4966-8A60-494E1129161E}" type="datetimeFigureOut">
              <a:rPr lang="en-US" smtClean="0"/>
              <a:pPr/>
              <a:t>5/24/2017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3B57-CB94-4C4B-BF83-C2321CEF448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198-1490-4966-8A60-494E1129161E}" type="datetimeFigureOut">
              <a:rPr lang="en-US" smtClean="0"/>
              <a:pPr/>
              <a:t>5/24/2017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3B57-CB94-4C4B-BF83-C2321CEF448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4857794"/>
            <a:ext cx="8568531" cy="150143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3204116"/>
            <a:ext cx="8568531" cy="1653678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38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773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16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546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93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320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706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3093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198-1490-4966-8A60-494E1129161E}" type="datetimeFigureOut">
              <a:rPr lang="en-US" smtClean="0"/>
              <a:pPr/>
              <a:t>5/24/2017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3B57-CB94-4C4B-BF83-C2321CEF448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4788" y="1944167"/>
            <a:ext cx="4917805" cy="5500013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40603" y="1944167"/>
            <a:ext cx="4917805" cy="5500013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198-1490-4966-8A60-494E1129161E}" type="datetimeFigureOut">
              <a:rPr lang="en-US" smtClean="0"/>
              <a:pPr/>
              <a:t>5/24/2017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3B57-CB94-4C4B-BF83-C2321CEF448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692179"/>
            <a:ext cx="4454027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868" indent="0">
              <a:buNone/>
              <a:defRPr sz="2200" b="1"/>
            </a:lvl2pPr>
            <a:lvl3pPr marL="1007734" indent="0">
              <a:buNone/>
              <a:defRPr sz="2000" b="1"/>
            </a:lvl3pPr>
            <a:lvl4pPr marL="1511602" indent="0">
              <a:buNone/>
              <a:defRPr sz="1800" b="1"/>
            </a:lvl4pPr>
            <a:lvl5pPr marL="2015468" indent="0">
              <a:buNone/>
              <a:defRPr sz="1800" b="1"/>
            </a:lvl5pPr>
            <a:lvl6pPr marL="2519335" indent="0">
              <a:buNone/>
              <a:defRPr sz="1800" b="1"/>
            </a:lvl6pPr>
            <a:lvl7pPr marL="3023201" indent="0">
              <a:buNone/>
              <a:defRPr sz="1800" b="1"/>
            </a:lvl7pPr>
            <a:lvl8pPr marL="3527069" indent="0">
              <a:buNone/>
              <a:defRPr sz="1800" b="1"/>
            </a:lvl8pPr>
            <a:lvl9pPr marL="4030936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0818" y="1692179"/>
            <a:ext cx="4455776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868" indent="0">
              <a:buNone/>
              <a:defRPr sz="2200" b="1"/>
            </a:lvl2pPr>
            <a:lvl3pPr marL="1007734" indent="0">
              <a:buNone/>
              <a:defRPr sz="2000" b="1"/>
            </a:lvl3pPr>
            <a:lvl4pPr marL="1511602" indent="0">
              <a:buNone/>
              <a:defRPr sz="1800" b="1"/>
            </a:lvl4pPr>
            <a:lvl5pPr marL="2015468" indent="0">
              <a:buNone/>
              <a:defRPr sz="1800" b="1"/>
            </a:lvl5pPr>
            <a:lvl6pPr marL="2519335" indent="0">
              <a:buNone/>
              <a:defRPr sz="1800" b="1"/>
            </a:lvl6pPr>
            <a:lvl7pPr marL="3023201" indent="0">
              <a:buNone/>
              <a:defRPr sz="1800" b="1"/>
            </a:lvl7pPr>
            <a:lvl8pPr marL="3527069" indent="0">
              <a:buNone/>
              <a:defRPr sz="1800" b="1"/>
            </a:lvl8pPr>
            <a:lvl9pPr marL="4030936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198-1490-4966-8A60-494E1129161E}" type="datetimeFigureOut">
              <a:rPr lang="en-US" smtClean="0"/>
              <a:pPr/>
              <a:t>5/24/2017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3B57-CB94-4C4B-BF83-C2321CEF448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198-1490-4966-8A60-494E1129161E}" type="datetimeFigureOut">
              <a:rPr lang="en-US" smtClean="0"/>
              <a:pPr/>
              <a:t>5/24/2017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3B57-CB94-4C4B-BF83-C2321CEF448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198-1490-4966-8A60-494E1129161E}" type="datetimeFigureOut">
              <a:rPr lang="en-US" smtClean="0"/>
              <a:pPr/>
              <a:t>5/24/2017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3B57-CB94-4C4B-BF83-C2321CEF448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4" y="300987"/>
            <a:ext cx="3316456" cy="128094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247" y="300990"/>
            <a:ext cx="5635349" cy="6451973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034" y="1581935"/>
            <a:ext cx="3316456" cy="5171028"/>
          </a:xfrm>
        </p:spPr>
        <p:txBody>
          <a:bodyPr/>
          <a:lstStyle>
            <a:lvl1pPr marL="0" indent="0">
              <a:buNone/>
              <a:defRPr sz="1500"/>
            </a:lvl1pPr>
            <a:lvl2pPr marL="503868" indent="0">
              <a:buNone/>
              <a:defRPr sz="1300"/>
            </a:lvl2pPr>
            <a:lvl3pPr marL="1007734" indent="0">
              <a:buNone/>
              <a:defRPr sz="1100"/>
            </a:lvl3pPr>
            <a:lvl4pPr marL="1511602" indent="0">
              <a:buNone/>
              <a:defRPr sz="1000"/>
            </a:lvl4pPr>
            <a:lvl5pPr marL="2015468" indent="0">
              <a:buNone/>
              <a:defRPr sz="1000"/>
            </a:lvl5pPr>
            <a:lvl6pPr marL="2519335" indent="0">
              <a:buNone/>
              <a:defRPr sz="1000"/>
            </a:lvl6pPr>
            <a:lvl7pPr marL="3023201" indent="0">
              <a:buNone/>
              <a:defRPr sz="1000"/>
            </a:lvl7pPr>
            <a:lvl8pPr marL="3527069" indent="0">
              <a:buNone/>
              <a:defRPr sz="1000"/>
            </a:lvl8pPr>
            <a:lvl9pPr marL="403093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198-1490-4966-8A60-494E1129161E}" type="datetimeFigureOut">
              <a:rPr lang="en-US" smtClean="0"/>
              <a:pPr/>
              <a:t>5/24/2017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3B57-CB94-4C4B-BF83-C2321CEF448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/>
          <a:lstStyle>
            <a:lvl1pPr marL="0" indent="0">
              <a:buNone/>
              <a:defRPr sz="3500"/>
            </a:lvl1pPr>
            <a:lvl2pPr marL="503868" indent="0">
              <a:buNone/>
              <a:defRPr sz="3100"/>
            </a:lvl2pPr>
            <a:lvl3pPr marL="1007734" indent="0">
              <a:buNone/>
              <a:defRPr sz="2600"/>
            </a:lvl3pPr>
            <a:lvl4pPr marL="1511602" indent="0">
              <a:buNone/>
              <a:defRPr sz="2200"/>
            </a:lvl4pPr>
            <a:lvl5pPr marL="2015468" indent="0">
              <a:buNone/>
              <a:defRPr sz="2200"/>
            </a:lvl5pPr>
            <a:lvl6pPr marL="2519335" indent="0">
              <a:buNone/>
              <a:defRPr sz="2200"/>
            </a:lvl6pPr>
            <a:lvl7pPr marL="3023201" indent="0">
              <a:buNone/>
              <a:defRPr sz="2200"/>
            </a:lvl7pPr>
            <a:lvl8pPr marL="3527069" indent="0">
              <a:buNone/>
              <a:defRPr sz="2200"/>
            </a:lvl8pPr>
            <a:lvl9pPr marL="4030936" indent="0">
              <a:buNone/>
              <a:defRPr sz="2200"/>
            </a:lvl9pPr>
          </a:lstStyle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</p:spPr>
        <p:txBody>
          <a:bodyPr/>
          <a:lstStyle>
            <a:lvl1pPr marL="0" indent="0">
              <a:buNone/>
              <a:defRPr sz="1500"/>
            </a:lvl1pPr>
            <a:lvl2pPr marL="503868" indent="0">
              <a:buNone/>
              <a:defRPr sz="1300"/>
            </a:lvl2pPr>
            <a:lvl3pPr marL="1007734" indent="0">
              <a:buNone/>
              <a:defRPr sz="1100"/>
            </a:lvl3pPr>
            <a:lvl4pPr marL="1511602" indent="0">
              <a:buNone/>
              <a:defRPr sz="1000"/>
            </a:lvl4pPr>
            <a:lvl5pPr marL="2015468" indent="0">
              <a:buNone/>
              <a:defRPr sz="1000"/>
            </a:lvl5pPr>
            <a:lvl6pPr marL="2519335" indent="0">
              <a:buNone/>
              <a:defRPr sz="1000"/>
            </a:lvl6pPr>
            <a:lvl7pPr marL="3023201" indent="0">
              <a:buNone/>
              <a:defRPr sz="1000"/>
            </a:lvl7pPr>
            <a:lvl8pPr marL="3527069" indent="0">
              <a:buNone/>
              <a:defRPr sz="1000"/>
            </a:lvl8pPr>
            <a:lvl9pPr marL="403093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198-1490-4966-8A60-494E1129161E}" type="datetimeFigureOut">
              <a:rPr lang="en-US" smtClean="0"/>
              <a:pPr/>
              <a:t>5/24/2017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3B57-CB94-4C4B-BF83-C2321CEF448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vert="horz" lIns="100772" tIns="50387" rIns="100772" bIns="5038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763927"/>
            <a:ext cx="9072563" cy="4989036"/>
          </a:xfrm>
          <a:prstGeom prst="rect">
            <a:avLst/>
          </a:prstGeom>
        </p:spPr>
        <p:txBody>
          <a:bodyPr vert="horz" lIns="100772" tIns="50387" rIns="100772" bIns="5038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4031" y="7006701"/>
            <a:ext cx="2352146" cy="402483"/>
          </a:xfrm>
          <a:prstGeom prst="rect">
            <a:avLst/>
          </a:prstGeom>
        </p:spPr>
        <p:txBody>
          <a:bodyPr vert="horz" lIns="100772" tIns="50387" rIns="100772" bIns="50387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67198-1490-4966-8A60-494E1129161E}" type="datetimeFigureOut">
              <a:rPr lang="en-US" smtClean="0"/>
              <a:pPr/>
              <a:t>5/24/2017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4214" y="7006701"/>
            <a:ext cx="3192198" cy="402483"/>
          </a:xfrm>
          <a:prstGeom prst="rect">
            <a:avLst/>
          </a:prstGeom>
        </p:spPr>
        <p:txBody>
          <a:bodyPr vert="horz" lIns="100772" tIns="50387" rIns="100772" bIns="50387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24448" y="7006701"/>
            <a:ext cx="2352146" cy="402483"/>
          </a:xfrm>
          <a:prstGeom prst="rect">
            <a:avLst/>
          </a:prstGeom>
        </p:spPr>
        <p:txBody>
          <a:bodyPr vert="horz" lIns="100772" tIns="50387" rIns="100772" bIns="50387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13B57-CB94-4C4B-BF83-C2321CEF4481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007734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00" indent="-377900" algn="l" defTabSz="1007734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8784" indent="-314916" algn="l" defTabSz="1007734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59669" indent="-251934" algn="l" defTabSz="1007734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534" indent="-251934" algn="l" defTabSz="1007734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7402" indent="-251934" algn="l" defTabSz="1007734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269" indent="-251934" algn="l" defTabSz="100773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5136" indent="-251934" algn="l" defTabSz="100773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9003" indent="-251934" algn="l" defTabSz="100773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2870" indent="-251934" algn="l" defTabSz="100773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868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734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602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468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335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201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069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0936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427037"/>
            <a:ext cx="9072563" cy="990600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Java Applet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49000"/>
              <a:buFont typeface="Courier New" pitchFamily="49" charset="0"/>
              <a:buChar char="o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What is a Java Applet?</a:t>
            </a:r>
          </a:p>
          <a:p>
            <a:pPr lvl="1">
              <a:buSzPct val="49000"/>
              <a:buFont typeface="Courier New" pitchFamily="49" charset="0"/>
              <a:buChar char="o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Another Java Application (without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main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method)</a:t>
            </a:r>
          </a:p>
          <a:p>
            <a:pPr lvl="1">
              <a:buSzPct val="49000"/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SzPct val="49000"/>
              <a:buFont typeface="Courier New" pitchFamily="49" charset="0"/>
              <a:buChar char="o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How is applet compiled?</a:t>
            </a:r>
          </a:p>
          <a:p>
            <a:pPr lvl="1">
              <a:buSzPct val="49000"/>
              <a:buFont typeface="Courier New" pitchFamily="49" charset="0"/>
              <a:buChar char="o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Just like normal java class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SzPct val="49000"/>
              <a:buFont typeface="Courier New" pitchFamily="49" charset="0"/>
              <a:buChar char="o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SzPct val="49000"/>
              <a:buFont typeface="Courier New" pitchFamily="49" charset="0"/>
              <a:buChar char="o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How can we execute an applet?</a:t>
            </a:r>
          </a:p>
          <a:p>
            <a:pPr marL="961068" lvl="1" indent="-457200">
              <a:buSzPct val="49000"/>
              <a:buFont typeface="+mj-lt"/>
              <a:buAutoNum type="arabi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Using applet viewer , that is,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appletviewer</a:t>
            </a:r>
          </a:p>
          <a:p>
            <a:pPr marL="961068" lvl="1" indent="-457200">
              <a:buSzPct val="49000"/>
              <a:buFont typeface="+mj-lt"/>
              <a:buAutoNum type="arabi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Using a Java compatible web browser. </a:t>
            </a:r>
          </a:p>
          <a:p>
            <a:pPr lvl="1">
              <a:buSzPct val="49000"/>
              <a:buFont typeface="Courier New" pitchFamily="49" charset="0"/>
              <a:buChar char="o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6" y="303214"/>
            <a:ext cx="9072563" cy="73342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Final Code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6" y="1112837"/>
            <a:ext cx="9072563" cy="564038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sz="2000" dirty="0"/>
              <a:t>import javax.swing.*;</a:t>
            </a:r>
          </a:p>
          <a:p>
            <a:pPr>
              <a:buNone/>
            </a:pPr>
            <a:r>
              <a:rPr lang="en-US" sz="2000" dirty="0"/>
              <a:t>import java.awt.*;</a:t>
            </a:r>
          </a:p>
          <a:p>
            <a:pPr>
              <a:buNone/>
            </a:pPr>
            <a:r>
              <a:rPr lang="en-US" sz="2000" b="1" dirty="0"/>
              <a:t>import java.awt.event.*;</a:t>
            </a:r>
          </a:p>
          <a:p>
            <a:pPr>
              <a:buNone/>
            </a:pPr>
            <a:r>
              <a:rPr lang="en-IN" sz="2000" dirty="0" smtClean="0"/>
              <a:t>public class </a:t>
            </a:r>
            <a:r>
              <a:rPr lang="en-IN" sz="2000" b="1" dirty="0" smtClean="0"/>
              <a:t>RectangleGUIFinal</a:t>
            </a:r>
            <a:r>
              <a:rPr lang="en-IN" sz="2000" dirty="0" smtClean="0"/>
              <a:t>  extends JFrame { </a:t>
            </a:r>
            <a:r>
              <a:rPr lang="en-US" sz="2000" dirty="0"/>
              <a:t>	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   private </a:t>
            </a:r>
            <a:r>
              <a:rPr lang="en-US" sz="2000" dirty="0"/>
              <a:t>JLabel lengthL, widthL, areaL, perimeterL;</a:t>
            </a:r>
          </a:p>
          <a:p>
            <a:pPr>
              <a:buNone/>
            </a:pPr>
            <a:r>
              <a:rPr lang="en-US" sz="2000" dirty="0"/>
              <a:t>	private JTextField lengthTF, widthTF, areaTF, perimeterTF;</a:t>
            </a:r>
          </a:p>
          <a:p>
            <a:pPr>
              <a:buNone/>
            </a:pPr>
            <a:r>
              <a:rPr lang="en-US" sz="2000" dirty="0"/>
              <a:t>	private JButton calculateB, exitB;</a:t>
            </a:r>
          </a:p>
          <a:p>
            <a:pPr>
              <a:buNone/>
            </a:pPr>
            <a:r>
              <a:rPr lang="en-US" sz="2000" dirty="0"/>
              <a:t>	private CalculateButtonHandler cbHandler;</a:t>
            </a:r>
          </a:p>
          <a:p>
            <a:pPr>
              <a:buNone/>
            </a:pPr>
            <a:r>
              <a:rPr lang="en-US" sz="2000" dirty="0"/>
              <a:t>	private ExitButtonHandler ebHandler;</a:t>
            </a:r>
          </a:p>
          <a:p>
            <a:pPr>
              <a:buNone/>
            </a:pPr>
            <a:r>
              <a:rPr lang="en-US" sz="2000" dirty="0"/>
              <a:t>	private static final int WIDTH = 400;</a:t>
            </a:r>
          </a:p>
          <a:p>
            <a:pPr>
              <a:buNone/>
            </a:pPr>
            <a:r>
              <a:rPr lang="en-US" sz="2000" dirty="0"/>
              <a:t>	private static final int HEIGHT = 300;</a:t>
            </a:r>
          </a:p>
          <a:p>
            <a:pPr>
              <a:buNone/>
            </a:pPr>
            <a:r>
              <a:rPr lang="en-US" sz="2000" dirty="0"/>
              <a:t>	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                                            public </a:t>
            </a:r>
            <a:r>
              <a:rPr lang="en-US" sz="2000" b="1" dirty="0"/>
              <a:t>RectangleGUIFinal</a:t>
            </a:r>
            <a:r>
              <a:rPr lang="en-US" sz="2000" dirty="0"/>
              <a:t> () {</a:t>
            </a:r>
          </a:p>
          <a:p>
            <a:pPr>
              <a:buNone/>
            </a:pPr>
            <a:r>
              <a:rPr lang="en-US" sz="2000" dirty="0"/>
              <a:t>			</a:t>
            </a:r>
            <a:r>
              <a:rPr lang="en-US" sz="2000" dirty="0" smtClean="0"/>
              <a:t>                   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Create the four labels</a:t>
            </a:r>
          </a:p>
          <a:p>
            <a:pPr marL="0">
              <a:buNone/>
            </a:pPr>
            <a:r>
              <a:rPr lang="en-US" sz="2000" dirty="0"/>
              <a:t>			lengthL = new JLabel("Enter the length: ", SwingConstants.RIGHT);</a:t>
            </a:r>
          </a:p>
          <a:p>
            <a:pPr marL="0">
              <a:buNone/>
            </a:pPr>
            <a:r>
              <a:rPr lang="en-US" sz="2000" dirty="0"/>
              <a:t>			widthL = new JLabel("Enter the width: ", SwingConstants.RIGHT);</a:t>
            </a:r>
          </a:p>
          <a:p>
            <a:pPr marL="0">
              <a:buNone/>
            </a:pPr>
            <a:r>
              <a:rPr lang="en-US" sz="2000" dirty="0"/>
              <a:t>			areaL = new JLabel("Area: ", SwingConstants.RIGHT);</a:t>
            </a:r>
          </a:p>
          <a:p>
            <a:pPr marL="0">
              <a:buNone/>
            </a:pPr>
            <a:r>
              <a:rPr lang="en-US" sz="2000" dirty="0"/>
              <a:t>			</a:t>
            </a:r>
            <a:r>
              <a:rPr lang="en-IN" sz="2000" dirty="0" smtClean="0"/>
              <a:t> perimeterL = new JLabel("Perimeter: ", SwingConstants.RIGHT);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6" y="1112837"/>
            <a:ext cx="9072563" cy="6096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//Create the four text fields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lengthTF = new JTextField(10);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widthTF = new JTextField(10);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areaTF = new JTextField(10);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perimeterTF = new JTextField(10);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//Create Calculate Button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calculateB = new JButton("Calculate");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cbHandler = new CalculateButtonHandler();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calculateB.addActionListener(cbHandler);</a:t>
            </a:r>
          </a:p>
          <a:p>
            <a:pPr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//Create Exit Button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exitB = new JButton("Exit");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ebHandler = new ExitButtonHandler();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exitB.addActionListener(ebHandler);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6" y="884238"/>
            <a:ext cx="9072563" cy="5868988"/>
          </a:xfrm>
        </p:spPr>
        <p:txBody>
          <a:bodyPr>
            <a:normAutofit fontScale="85000" lnSpcReduction="20000"/>
          </a:bodyPr>
          <a:lstStyle/>
          <a:p>
            <a:pPr marL="0">
              <a:buNone/>
            </a:pPr>
            <a:r>
              <a:rPr lang="en-US" sz="2000" dirty="0"/>
              <a:t>			</a:t>
            </a:r>
            <a:r>
              <a:rPr lang="en-US" sz="2000" dirty="0" smtClean="0"/>
              <a:t>//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1 : Creating the Container window </a:t>
            </a:r>
            <a:endParaRPr lang="en-US" sz="2000" b="1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sz="2000" dirty="0"/>
              <a:t>				setTitle("Area and Perimeter of a Rectangle</a:t>
            </a:r>
            <a:r>
              <a:rPr lang="en-US" sz="2000" dirty="0" smtClean="0"/>
              <a:t>");</a:t>
            </a:r>
          </a:p>
          <a:p>
            <a:pPr>
              <a:buNone/>
            </a:pPr>
            <a:r>
              <a:rPr lang="en-US" sz="2000" dirty="0" smtClean="0">
                <a:solidFill>
                  <a:srgbClr val="7030A0"/>
                </a:solidFill>
              </a:rPr>
              <a:t>                                                               </a:t>
            </a:r>
            <a:r>
              <a:rPr lang="en-US" sz="2000" dirty="0" smtClean="0"/>
              <a:t>setSize(WIDTH, HEIGHT);</a:t>
            </a:r>
          </a:p>
          <a:p>
            <a:pPr>
              <a:buNone/>
            </a:pPr>
            <a:r>
              <a:rPr lang="en-US" sz="2000" dirty="0" smtClean="0"/>
              <a:t>				setVisible(true);</a:t>
            </a:r>
          </a:p>
          <a:p>
            <a:pPr>
              <a:buNone/>
            </a:pPr>
            <a:r>
              <a:rPr lang="en-US" sz="2000" dirty="0" smtClean="0"/>
              <a:t>				setDefaultCloseOperation(EXIT_ON_CLOSE);</a:t>
            </a:r>
          </a:p>
          <a:p>
            <a:pPr>
              <a:buNone/>
            </a:pP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smtClean="0">
                <a:solidFill>
                  <a:srgbClr val="7030A0"/>
                </a:solidFill>
              </a:rPr>
              <a:t>                                                           // 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2 : Adding content pane to The Container Window </a:t>
            </a:r>
            <a:endParaRPr lang="en-US" sz="2000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000" dirty="0"/>
              <a:t>				Container pane = getContentPane();</a:t>
            </a:r>
          </a:p>
          <a:p>
            <a:pPr>
              <a:buNone/>
            </a:pPr>
            <a:r>
              <a:rPr lang="en-US" sz="2000" dirty="0">
                <a:solidFill>
                  <a:srgbClr val="7030A0"/>
                </a:solidFill>
              </a:rPr>
              <a:t>				</a:t>
            </a:r>
            <a:r>
              <a:rPr lang="en-US" sz="2000" dirty="0" smtClean="0">
                <a:solidFill>
                  <a:srgbClr val="7030A0"/>
                </a:solidFill>
              </a:rPr>
              <a:t>//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3: Setting layout inside content pane </a:t>
            </a:r>
            <a:endParaRPr lang="en-US" sz="2000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000" dirty="0">
                <a:solidFill>
                  <a:srgbClr val="7030A0"/>
                </a:solidFill>
              </a:rPr>
              <a:t>				</a:t>
            </a:r>
            <a:r>
              <a:rPr lang="en-US" sz="2000" dirty="0"/>
              <a:t>pane.setLayout(new GridLayout(5, 2));</a:t>
            </a:r>
          </a:p>
          <a:p>
            <a:pPr>
              <a:buNone/>
            </a:pPr>
            <a:r>
              <a:rPr lang="en-US" sz="2000" dirty="0">
                <a:solidFill>
                  <a:srgbClr val="7030A0"/>
                </a:solidFill>
              </a:rPr>
              <a:t>				</a:t>
            </a:r>
            <a:r>
              <a:rPr lang="en-US" sz="2000" dirty="0" smtClean="0">
                <a:solidFill>
                  <a:srgbClr val="7030A0"/>
                </a:solidFill>
              </a:rPr>
              <a:t>//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4: Adding Components to the content pane </a:t>
            </a:r>
            <a:endParaRPr lang="en-US" sz="2000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000" dirty="0">
                <a:solidFill>
                  <a:srgbClr val="7030A0"/>
                </a:solidFill>
              </a:rPr>
              <a:t>				</a:t>
            </a:r>
            <a:r>
              <a:rPr lang="en-US" sz="2000" dirty="0"/>
              <a:t>pane.add(lengthL);</a:t>
            </a:r>
          </a:p>
          <a:p>
            <a:pPr>
              <a:buNone/>
            </a:pPr>
            <a:r>
              <a:rPr lang="en-US" sz="2000" dirty="0"/>
              <a:t>				pane.add(lengthTF);</a:t>
            </a:r>
          </a:p>
          <a:p>
            <a:pPr>
              <a:buNone/>
            </a:pPr>
            <a:r>
              <a:rPr lang="en-US" sz="2000" dirty="0"/>
              <a:t>				pane.add(widthL);</a:t>
            </a:r>
          </a:p>
          <a:p>
            <a:pPr>
              <a:buNone/>
            </a:pPr>
            <a:r>
              <a:rPr lang="en-US" sz="2000" dirty="0"/>
              <a:t>				pane.add(widthTF);</a:t>
            </a:r>
          </a:p>
          <a:p>
            <a:pPr>
              <a:buNone/>
            </a:pPr>
            <a:r>
              <a:rPr lang="en-US" sz="2000" dirty="0"/>
              <a:t>				 pane.add(areaL);</a:t>
            </a:r>
          </a:p>
          <a:p>
            <a:pPr>
              <a:buNone/>
            </a:pPr>
            <a:r>
              <a:rPr lang="en-US" sz="2000" dirty="0"/>
              <a:t>				pane.add(areaTF);</a:t>
            </a:r>
          </a:p>
          <a:p>
            <a:pPr>
              <a:buNone/>
            </a:pPr>
            <a:r>
              <a:rPr lang="en-US" sz="2000" dirty="0"/>
              <a:t>				pane.add(perimeterL);</a:t>
            </a:r>
          </a:p>
          <a:p>
            <a:pPr>
              <a:buNone/>
            </a:pPr>
            <a:r>
              <a:rPr lang="en-US" sz="2000" dirty="0"/>
              <a:t>				pane.add(perimeterTF);</a:t>
            </a:r>
          </a:p>
          <a:p>
            <a:pPr>
              <a:buNone/>
            </a:pPr>
            <a:r>
              <a:rPr lang="en-US" sz="2000" dirty="0"/>
              <a:t>				pane.add(calculateB);</a:t>
            </a:r>
          </a:p>
          <a:p>
            <a:pPr>
              <a:buNone/>
            </a:pPr>
            <a:r>
              <a:rPr lang="en-US" sz="2000" dirty="0"/>
              <a:t>				pane.add(exitB);</a:t>
            </a:r>
          </a:p>
          <a:p>
            <a:pPr>
              <a:buNone/>
            </a:pPr>
            <a:r>
              <a:rPr lang="en-US" sz="2000" dirty="0">
                <a:solidFill>
                  <a:srgbClr val="7030A0"/>
                </a:solidFill>
              </a:rPr>
              <a:t>				</a:t>
            </a:r>
            <a:r>
              <a:rPr lang="en-US" sz="2000" dirty="0" smtClean="0"/>
              <a:t>}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6" y="350837"/>
            <a:ext cx="9072563" cy="6476999"/>
          </a:xfrm>
        </p:spPr>
        <p:txBody>
          <a:bodyPr>
            <a:normAutofit fontScale="85000" lnSpcReduction="10000"/>
          </a:bodyPr>
          <a:lstStyle/>
          <a:p>
            <a:pPr marL="0">
              <a:buNone/>
            </a:pPr>
            <a:r>
              <a:rPr lang="en-US" sz="3000" b="1" dirty="0" smtClean="0">
                <a:solidFill>
                  <a:srgbClr val="0070C0"/>
                </a:solidFill>
                <a:cs typeface="Times New Roman" pitchFamily="18" charset="0"/>
              </a:rPr>
              <a:t>//Step 5 : Adding soul to Components</a:t>
            </a:r>
            <a:endParaRPr lang="en-IN" sz="3000" dirty="0" smtClean="0"/>
          </a:p>
          <a:p>
            <a:pPr marL="0">
              <a:buNone/>
            </a:pPr>
            <a:endParaRPr lang="en-US" sz="2000" dirty="0" smtClean="0"/>
          </a:p>
          <a:p>
            <a:pPr marL="0">
              <a:buNone/>
            </a:pPr>
            <a:r>
              <a:rPr lang="en-US" sz="2000" dirty="0" smtClean="0"/>
              <a:t>private </a:t>
            </a:r>
            <a:r>
              <a:rPr lang="en-US" sz="2000" dirty="0"/>
              <a:t>class CalculateButtonHandler implements ActionListener{</a:t>
            </a:r>
          </a:p>
          <a:p>
            <a:pPr marL="0">
              <a:buNone/>
            </a:pPr>
            <a:r>
              <a:rPr lang="en-US" sz="2000" dirty="0"/>
              <a:t>	public void actionPerformed(ActionEvent e){</a:t>
            </a:r>
          </a:p>
          <a:p>
            <a:pPr marL="0">
              <a:buNone/>
            </a:pPr>
            <a:r>
              <a:rPr lang="en-US" sz="2000" dirty="0"/>
              <a:t>		double width, length, area, perimeter;</a:t>
            </a:r>
          </a:p>
          <a:p>
            <a:pPr marL="0">
              <a:buNone/>
            </a:pPr>
            <a:r>
              <a:rPr lang="en-US" sz="2000" dirty="0"/>
              <a:t>		length = Double.parseDouble(lengthTF.getText());</a:t>
            </a:r>
          </a:p>
          <a:p>
            <a:pPr marL="0">
              <a:buNone/>
            </a:pPr>
            <a:r>
              <a:rPr lang="en-US" sz="2000" dirty="0"/>
              <a:t>		width = Double.parseDouble(widthTF.getText());</a:t>
            </a:r>
          </a:p>
          <a:p>
            <a:pPr marL="0">
              <a:buNone/>
            </a:pPr>
            <a:r>
              <a:rPr lang="en-US" sz="2000" dirty="0"/>
              <a:t>		area = length * width;</a:t>
            </a:r>
          </a:p>
          <a:p>
            <a:pPr marL="0">
              <a:buNone/>
            </a:pPr>
            <a:r>
              <a:rPr lang="en-US" sz="2000" dirty="0"/>
              <a:t>		perimeter = 2 * (length + width);</a:t>
            </a:r>
          </a:p>
          <a:p>
            <a:pPr marL="0">
              <a:buNone/>
            </a:pPr>
            <a:r>
              <a:rPr lang="en-US" sz="2000" dirty="0"/>
              <a:t>		areaTF.setText("" + area);</a:t>
            </a:r>
          </a:p>
          <a:p>
            <a:pPr marL="0">
              <a:buNone/>
            </a:pPr>
            <a:r>
              <a:rPr lang="en-US" sz="2000" dirty="0"/>
              <a:t>		perimeterTF.setText("" + perimeter);</a:t>
            </a:r>
          </a:p>
          <a:p>
            <a:pPr marL="0">
              <a:buNone/>
            </a:pPr>
            <a:r>
              <a:rPr lang="en-US" sz="2000" dirty="0"/>
              <a:t>	}</a:t>
            </a:r>
          </a:p>
          <a:p>
            <a:pPr marL="0">
              <a:buNone/>
            </a:pPr>
            <a:r>
              <a:rPr lang="en-US" sz="2000" dirty="0"/>
              <a:t>}</a:t>
            </a:r>
          </a:p>
          <a:p>
            <a:pPr marL="0">
              <a:buNone/>
            </a:pPr>
            <a:r>
              <a:rPr lang="en-US" sz="2000" dirty="0"/>
              <a:t>private class ExitButtonHandler implements ActionListener{</a:t>
            </a:r>
          </a:p>
          <a:p>
            <a:pPr marL="0">
              <a:buNone/>
            </a:pPr>
            <a:r>
              <a:rPr lang="en-US" sz="2000" dirty="0"/>
              <a:t>	public void actionPerformed(ActionEvent e){</a:t>
            </a:r>
          </a:p>
          <a:p>
            <a:pPr marL="0">
              <a:buNone/>
            </a:pPr>
            <a:r>
              <a:rPr lang="en-US" sz="2000" dirty="0"/>
              <a:t>		System.exit(0);</a:t>
            </a:r>
          </a:p>
          <a:p>
            <a:pPr marL="0">
              <a:buNone/>
            </a:pPr>
            <a:r>
              <a:rPr lang="en-US" sz="2000" dirty="0"/>
              <a:t>	}</a:t>
            </a:r>
          </a:p>
          <a:p>
            <a:pPr marL="0">
              <a:buNone/>
            </a:pPr>
            <a:r>
              <a:rPr lang="en-US" sz="2000" dirty="0"/>
              <a:t>}</a:t>
            </a:r>
          </a:p>
          <a:p>
            <a:pPr marL="0">
              <a:buNone/>
            </a:pPr>
            <a:r>
              <a:rPr lang="en-US" sz="2000" dirty="0"/>
              <a:t>public static void main(String[] args){</a:t>
            </a:r>
          </a:p>
          <a:p>
            <a:pPr marL="0">
              <a:buNone/>
            </a:pPr>
            <a:r>
              <a:rPr lang="en-US" sz="2000" dirty="0"/>
              <a:t>	RectangleGUIFinal rectObject = new RectangleGUIFinal ();</a:t>
            </a:r>
          </a:p>
          <a:p>
            <a:pPr marL="0">
              <a:buNone/>
            </a:pPr>
            <a:r>
              <a:rPr lang="en-US" sz="2000" dirty="0"/>
              <a:t>	}</a:t>
            </a:r>
          </a:p>
          <a:p>
            <a:pPr marL="0">
              <a:buNone/>
            </a:pPr>
            <a:r>
              <a:rPr lang="en-US" sz="2000" dirty="0"/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6" y="303214"/>
            <a:ext cx="9072563" cy="733424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Converting Java Application to Applet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6" y="1417637"/>
            <a:ext cx="9072563" cy="4648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Five steps to convert a GUI application to an applet:</a:t>
            </a:r>
          </a:p>
          <a:p>
            <a:pPr>
              <a:buNone/>
            </a:pPr>
            <a:endParaRPr lang="en-US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1053991" lvl="1" indent="-514297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Make your class extend the definition of the class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JApplet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In other words, change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JFrame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to JApplet.</a:t>
            </a:r>
          </a:p>
          <a:p>
            <a:pPr marL="1053991" lvl="1" indent="-514297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Change 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constructor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to the method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053991" lvl="1" indent="-514297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Remove the method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main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add method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paint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053991" lvl="1" indent="-514297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Remove 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1 : Creating the Container window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053991" lvl="1" indent="-514297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Remove 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Exit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command button and all the things related to it  i.e listener e.t.c.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7" y="303214"/>
            <a:ext cx="9072563" cy="73342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Final Code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7" y="1112836"/>
            <a:ext cx="9072563" cy="613187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000" dirty="0" smtClean="0"/>
              <a:t>import javax.swing.*;</a:t>
            </a:r>
          </a:p>
          <a:p>
            <a:pPr>
              <a:buNone/>
            </a:pPr>
            <a:r>
              <a:rPr lang="en-US" sz="2000" dirty="0" smtClean="0"/>
              <a:t>import java.awt.*;</a:t>
            </a:r>
          </a:p>
          <a:p>
            <a:pPr>
              <a:buNone/>
            </a:pPr>
            <a:r>
              <a:rPr lang="en-US" sz="2000" dirty="0" smtClean="0"/>
              <a:t>import java.awt.event.*;</a:t>
            </a:r>
          </a:p>
          <a:p>
            <a:pPr>
              <a:buNone/>
            </a:pPr>
            <a:r>
              <a:rPr lang="en-US" sz="2000" dirty="0" smtClean="0"/>
              <a:t>import java.awt.Graphics;       // program uses class Graphics</a:t>
            </a:r>
          </a:p>
          <a:p>
            <a:pPr>
              <a:buNone/>
            </a:pPr>
            <a:r>
              <a:rPr lang="en-US" sz="2000" dirty="0" smtClean="0"/>
              <a:t>import javax.swing.JApplet;     // program uses class JApplet </a:t>
            </a:r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r>
              <a:rPr lang="en-IN" sz="2000" dirty="0" smtClean="0"/>
              <a:t>public class</a:t>
            </a:r>
            <a:r>
              <a:rPr lang="en-IN" sz="2000" b="1" dirty="0" smtClean="0"/>
              <a:t> RectangleGUIFinal </a:t>
            </a:r>
            <a:r>
              <a:rPr lang="en-IN" sz="2000" dirty="0" smtClean="0"/>
              <a:t>extends JApplet{</a:t>
            </a:r>
          </a:p>
          <a:p>
            <a:pPr>
              <a:buNone/>
            </a:pPr>
            <a:r>
              <a:rPr lang="en-IN" sz="2000" dirty="0" smtClean="0"/>
              <a:t>	private JLabel lengthL, widthL, areaL, perimeterL;</a:t>
            </a:r>
          </a:p>
          <a:p>
            <a:pPr>
              <a:buNone/>
            </a:pPr>
            <a:r>
              <a:rPr lang="en-IN" sz="2000" dirty="0" smtClean="0"/>
              <a:t>    	private JTextField lengthTF, widthTF, areaTF,perimeterTF;</a:t>
            </a:r>
          </a:p>
          <a:p>
            <a:pPr>
              <a:buNone/>
            </a:pPr>
            <a:r>
              <a:rPr lang="en-IN" sz="2000" dirty="0" smtClean="0"/>
              <a:t>	private JButton calculateB,</a:t>
            </a:r>
            <a:r>
              <a:rPr lang="en-US" sz="2000" dirty="0"/>
              <a:t> exitB</a:t>
            </a:r>
            <a:r>
              <a:rPr lang="en-IN" sz="2000" dirty="0" smtClean="0"/>
              <a:t>; </a:t>
            </a:r>
          </a:p>
          <a:p>
            <a:pPr>
              <a:buNone/>
            </a:pPr>
            <a:r>
              <a:rPr lang="en-US" sz="2000" dirty="0"/>
              <a:t>private ExitButtonHandler ebHandler;</a:t>
            </a:r>
          </a:p>
          <a:p>
            <a:pPr>
              <a:buNone/>
            </a:pPr>
            <a:r>
              <a:rPr lang="en-IN" sz="2000" dirty="0"/>
              <a:t>p</a:t>
            </a:r>
            <a:r>
              <a:rPr lang="en-IN" sz="2000" dirty="0" smtClean="0"/>
              <a:t>rivate CalculateButtonHandler cbHandler;  </a:t>
            </a:r>
          </a:p>
          <a:p>
            <a:pPr>
              <a:buNone/>
            </a:pPr>
            <a:r>
              <a:rPr lang="en-US" sz="2000" dirty="0" smtClean="0"/>
              <a:t>	</a:t>
            </a:r>
          </a:p>
          <a:p>
            <a:pPr>
              <a:buNone/>
            </a:pPr>
            <a:r>
              <a:rPr lang="en-US" sz="2000" dirty="0" smtClean="0"/>
              <a:t>  public </a:t>
            </a:r>
            <a:r>
              <a:rPr lang="en-US" sz="2000" b="1" dirty="0" smtClean="0"/>
              <a:t>void init () </a:t>
            </a:r>
            <a:r>
              <a:rPr lang="en-US" sz="2000" dirty="0" smtClean="0"/>
              <a:t>{</a:t>
            </a:r>
            <a:endParaRPr lang="en-US" sz="2000" dirty="0"/>
          </a:p>
          <a:p>
            <a:pPr>
              <a:buNone/>
            </a:pPr>
            <a:r>
              <a:rPr lang="en-US" sz="2000" dirty="0"/>
              <a:t>			                   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//Create the four labels</a:t>
            </a:r>
          </a:p>
          <a:p>
            <a:pPr marL="0">
              <a:buNone/>
            </a:pPr>
            <a:r>
              <a:rPr lang="en-US" sz="2000" dirty="0"/>
              <a:t>		</a:t>
            </a:r>
            <a:r>
              <a:rPr lang="en-US" sz="2000" dirty="0" smtClean="0"/>
              <a:t>lengthL </a:t>
            </a:r>
            <a:r>
              <a:rPr lang="en-US" sz="2000" dirty="0"/>
              <a:t>= new JLabel("Enter the length: ", SwingConstants.RIGHT);</a:t>
            </a:r>
          </a:p>
          <a:p>
            <a:pPr marL="0">
              <a:buNone/>
            </a:pPr>
            <a:r>
              <a:rPr lang="en-US" sz="2000" dirty="0"/>
              <a:t>		</a:t>
            </a:r>
            <a:r>
              <a:rPr lang="en-US" sz="2000" dirty="0" smtClean="0"/>
              <a:t>widthL </a:t>
            </a:r>
            <a:r>
              <a:rPr lang="en-US" sz="2000" dirty="0"/>
              <a:t>= new JLabel("Enter the width: ", SwingConstants.RIGHT);</a:t>
            </a:r>
          </a:p>
          <a:p>
            <a:pPr marL="0">
              <a:buNone/>
            </a:pPr>
            <a:r>
              <a:rPr lang="en-US" sz="2000" dirty="0"/>
              <a:t>		</a:t>
            </a:r>
            <a:r>
              <a:rPr lang="en-US" sz="2000" dirty="0" smtClean="0"/>
              <a:t>areaL </a:t>
            </a:r>
            <a:r>
              <a:rPr lang="en-US" sz="2000" dirty="0"/>
              <a:t>= new JLabel("Area: ", SwingConstants.RIGHT);</a:t>
            </a:r>
          </a:p>
          <a:p>
            <a:pPr marL="0">
              <a:buNone/>
            </a:pPr>
            <a:r>
              <a:rPr lang="en-US" sz="2000" dirty="0"/>
              <a:t>	 </a:t>
            </a:r>
            <a:r>
              <a:rPr lang="en-US" sz="2000" dirty="0" smtClean="0"/>
              <a:t>                   </a:t>
            </a:r>
            <a:r>
              <a:rPr lang="en-IN" sz="2000" dirty="0" smtClean="0"/>
              <a:t>perimeterL </a:t>
            </a:r>
            <a:r>
              <a:rPr lang="en-IN" sz="2000" dirty="0"/>
              <a:t>= new JLabel("Perimeter: ", SwingConstants.RIGHT);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7" y="1112837"/>
            <a:ext cx="9072563" cy="6096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//Create the four text fields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lengthTF = new JTextField(10);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widthTF = new JTextField(10);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areaTF = new JTextField(10);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perimeterTF = new JTextField(10);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//Create Calculate Button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calculateB = new JButton("Calculate");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cbHandler = new CalculateButtonHandler();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                 calculateB.addActionListener(cbHandler);</a:t>
            </a:r>
          </a:p>
          <a:p>
            <a:pPr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Create Exit Button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exitB = new JButton("Exit");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ebHandler = new ExitButtonHandler();</a:t>
            </a:r>
          </a:p>
          <a:p>
            <a:pPr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exitB.addActionListener(ebHandler);</a:t>
            </a:r>
          </a:p>
          <a:p>
            <a:pPr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7" y="884239"/>
            <a:ext cx="9072563" cy="5868988"/>
          </a:xfrm>
        </p:spPr>
        <p:txBody>
          <a:bodyPr>
            <a:normAutofit fontScale="92500" lnSpcReduction="10000"/>
          </a:bodyPr>
          <a:lstStyle/>
          <a:p>
            <a:pPr marL="0">
              <a:buNone/>
            </a:pP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smtClean="0">
                <a:solidFill>
                  <a:srgbClr val="7030A0"/>
                </a:solidFill>
              </a:rPr>
              <a:t>                                            // 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2 : Adding content pane to The Container Window </a:t>
            </a:r>
            <a:endParaRPr lang="en-US" sz="2000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000" dirty="0"/>
              <a:t>				Container pane = getContentPane();</a:t>
            </a:r>
          </a:p>
          <a:p>
            <a:pPr>
              <a:buNone/>
            </a:pPr>
            <a:r>
              <a:rPr lang="en-US" sz="2000" dirty="0">
                <a:solidFill>
                  <a:srgbClr val="7030A0"/>
                </a:solidFill>
              </a:rPr>
              <a:t>				//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3: Setting layout inside content pane </a:t>
            </a:r>
            <a:endParaRPr lang="en-US" sz="2000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000" dirty="0">
                <a:solidFill>
                  <a:srgbClr val="7030A0"/>
                </a:solidFill>
              </a:rPr>
              <a:t>				</a:t>
            </a:r>
            <a:r>
              <a:rPr lang="en-US" sz="2000" dirty="0"/>
              <a:t>pane.setLayout(new GridLayout(5, 2));</a:t>
            </a:r>
          </a:p>
          <a:p>
            <a:pPr>
              <a:buNone/>
            </a:pPr>
            <a:r>
              <a:rPr lang="en-US" sz="2000" dirty="0">
                <a:solidFill>
                  <a:srgbClr val="7030A0"/>
                </a:solidFill>
              </a:rPr>
              <a:t>				//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4: Adding Components to the content pane </a:t>
            </a:r>
            <a:endParaRPr lang="en-US" sz="2000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000" dirty="0">
                <a:solidFill>
                  <a:srgbClr val="7030A0"/>
                </a:solidFill>
              </a:rPr>
              <a:t>				</a:t>
            </a:r>
            <a:r>
              <a:rPr lang="en-US" sz="2000" dirty="0"/>
              <a:t>pane.add(lengthL);</a:t>
            </a:r>
          </a:p>
          <a:p>
            <a:pPr>
              <a:buNone/>
            </a:pPr>
            <a:r>
              <a:rPr lang="en-US" sz="2000" dirty="0"/>
              <a:t>				pane.add(lengthTF);</a:t>
            </a:r>
          </a:p>
          <a:p>
            <a:pPr>
              <a:buNone/>
            </a:pPr>
            <a:r>
              <a:rPr lang="en-US" sz="2000" dirty="0"/>
              <a:t>				pane.add(widthL);</a:t>
            </a:r>
          </a:p>
          <a:p>
            <a:pPr>
              <a:buNone/>
            </a:pPr>
            <a:r>
              <a:rPr lang="en-US" sz="2000" dirty="0"/>
              <a:t>				pane.add(widthTF);</a:t>
            </a:r>
          </a:p>
          <a:p>
            <a:pPr>
              <a:buNone/>
            </a:pPr>
            <a:r>
              <a:rPr lang="en-US" sz="2000" dirty="0"/>
              <a:t>				 pane.add(areaL);</a:t>
            </a:r>
          </a:p>
          <a:p>
            <a:pPr>
              <a:buNone/>
            </a:pPr>
            <a:r>
              <a:rPr lang="en-US" sz="2000" dirty="0"/>
              <a:t>				pane.add(areaTF);</a:t>
            </a:r>
          </a:p>
          <a:p>
            <a:pPr>
              <a:buNone/>
            </a:pPr>
            <a:r>
              <a:rPr lang="en-US" sz="2000" dirty="0"/>
              <a:t>				pane.add(perimeterL);</a:t>
            </a:r>
          </a:p>
          <a:p>
            <a:pPr>
              <a:buNone/>
            </a:pPr>
            <a:r>
              <a:rPr lang="en-US" sz="2000" dirty="0"/>
              <a:t>				pane.add(perimeterTF);</a:t>
            </a:r>
          </a:p>
          <a:p>
            <a:pPr>
              <a:buNone/>
            </a:pPr>
            <a:r>
              <a:rPr lang="en-US" sz="2000" dirty="0"/>
              <a:t>				pane.add(calculateB</a:t>
            </a:r>
            <a:r>
              <a:rPr lang="en-US" sz="2000" dirty="0" smtClean="0"/>
              <a:t>);</a:t>
            </a:r>
          </a:p>
          <a:p>
            <a:pPr algn="ctr">
              <a:buNone/>
            </a:pPr>
            <a:r>
              <a:rPr lang="en-US" sz="2000" dirty="0" smtClean="0"/>
              <a:t>pane.add(exitB</a:t>
            </a:r>
            <a:r>
              <a:rPr lang="en-US" sz="2000" dirty="0"/>
              <a:t>);</a:t>
            </a:r>
          </a:p>
          <a:p>
            <a:pPr>
              <a:buNone/>
            </a:pPr>
            <a:endParaRPr lang="en-US" sz="2000" dirty="0"/>
          </a:p>
          <a:p>
            <a:pPr>
              <a:buNone/>
            </a:pPr>
            <a:r>
              <a:rPr lang="en-US" sz="2000" dirty="0"/>
              <a:t>				</a:t>
            </a:r>
          </a:p>
          <a:p>
            <a:pPr>
              <a:buNone/>
            </a:pPr>
            <a:r>
              <a:rPr lang="en-US" sz="2000" dirty="0">
                <a:solidFill>
                  <a:srgbClr val="7030A0"/>
                </a:solidFill>
              </a:rPr>
              <a:t>				</a:t>
            </a:r>
            <a:r>
              <a:rPr lang="en-US" sz="2000" dirty="0"/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7" y="350837"/>
            <a:ext cx="9072563" cy="6476999"/>
          </a:xfrm>
        </p:spPr>
        <p:txBody>
          <a:bodyPr>
            <a:normAutofit fontScale="77500" lnSpcReduction="20000"/>
          </a:bodyPr>
          <a:lstStyle/>
          <a:p>
            <a:pPr marL="0">
              <a:buNone/>
            </a:pPr>
            <a:r>
              <a:rPr lang="en-US" sz="3000" b="1" dirty="0">
                <a:solidFill>
                  <a:srgbClr val="0070C0"/>
                </a:solidFill>
                <a:cs typeface="Times New Roman" pitchFamily="18" charset="0"/>
              </a:rPr>
              <a:t>//Step 5 : Adding soul to Components</a:t>
            </a:r>
            <a:endParaRPr lang="en-IN" sz="3000" dirty="0"/>
          </a:p>
          <a:p>
            <a:pPr marL="0">
              <a:buNone/>
            </a:pPr>
            <a:endParaRPr lang="en-US" sz="2000" dirty="0"/>
          </a:p>
          <a:p>
            <a:pPr marL="0">
              <a:buNone/>
            </a:pPr>
            <a:r>
              <a:rPr lang="en-US" sz="2000" dirty="0"/>
              <a:t>private class CalculateButtonHandler implements ActionListener{</a:t>
            </a:r>
          </a:p>
          <a:p>
            <a:pPr marL="0">
              <a:buNone/>
            </a:pPr>
            <a:r>
              <a:rPr lang="en-US" sz="2000" dirty="0"/>
              <a:t>	public void actionPerformed(ActionEvent e){</a:t>
            </a:r>
          </a:p>
          <a:p>
            <a:pPr marL="0">
              <a:buNone/>
            </a:pPr>
            <a:r>
              <a:rPr lang="en-US" sz="2000" dirty="0"/>
              <a:t>		double width, length, area, perimeter;</a:t>
            </a:r>
          </a:p>
          <a:p>
            <a:pPr marL="0">
              <a:buNone/>
            </a:pPr>
            <a:r>
              <a:rPr lang="en-US" sz="2000" dirty="0"/>
              <a:t>		length = Double.parseDouble(lengthTF.getText());</a:t>
            </a:r>
          </a:p>
          <a:p>
            <a:pPr marL="0">
              <a:buNone/>
            </a:pPr>
            <a:r>
              <a:rPr lang="en-US" sz="2000" dirty="0"/>
              <a:t>		width = Double.parseDouble(widthTF.getText());</a:t>
            </a:r>
          </a:p>
          <a:p>
            <a:pPr marL="0">
              <a:buNone/>
            </a:pPr>
            <a:r>
              <a:rPr lang="en-US" sz="2000" dirty="0"/>
              <a:t>		area = length * width;</a:t>
            </a:r>
          </a:p>
          <a:p>
            <a:pPr marL="0">
              <a:buNone/>
            </a:pPr>
            <a:r>
              <a:rPr lang="en-US" sz="2000" dirty="0"/>
              <a:t>		perimeter = 2 * (length + width);</a:t>
            </a:r>
          </a:p>
          <a:p>
            <a:pPr marL="0">
              <a:buNone/>
            </a:pPr>
            <a:r>
              <a:rPr lang="en-US" sz="2000" dirty="0"/>
              <a:t>		areaTF.setText("" + area);</a:t>
            </a:r>
          </a:p>
          <a:p>
            <a:pPr marL="0">
              <a:buNone/>
            </a:pPr>
            <a:r>
              <a:rPr lang="en-US" sz="2000" dirty="0"/>
              <a:t>		perimeterTF.setText("" + perimeter);</a:t>
            </a:r>
          </a:p>
          <a:p>
            <a:pPr marL="0">
              <a:buNone/>
            </a:pPr>
            <a:r>
              <a:rPr lang="en-US" sz="2000" dirty="0"/>
              <a:t>	}</a:t>
            </a:r>
          </a:p>
          <a:p>
            <a:pPr marL="0">
              <a:buNone/>
            </a:pPr>
            <a:r>
              <a:rPr lang="en-US" sz="2000" dirty="0" smtClean="0"/>
              <a:t>}</a:t>
            </a:r>
          </a:p>
          <a:p>
            <a:pPr marL="0">
              <a:buNone/>
            </a:pPr>
            <a:r>
              <a:rPr lang="en-US" sz="2000" dirty="0"/>
              <a:t> </a:t>
            </a:r>
            <a:endParaRPr lang="en-US" sz="2000" dirty="0" smtClean="0"/>
          </a:p>
          <a:p>
            <a:pPr marL="0">
              <a:buNone/>
            </a:pPr>
            <a:r>
              <a:rPr lang="en-US" sz="2000" dirty="0"/>
              <a:t>private class ExitButtonHandler implements ActionListener{</a:t>
            </a:r>
          </a:p>
          <a:p>
            <a:pPr marL="0">
              <a:buNone/>
            </a:pPr>
            <a:r>
              <a:rPr lang="en-US" sz="2000" dirty="0"/>
              <a:t>	public void actionPerformed(ActionEvent e){</a:t>
            </a:r>
          </a:p>
          <a:p>
            <a:pPr marL="0">
              <a:buNone/>
            </a:pPr>
            <a:r>
              <a:rPr lang="en-US" sz="2000" dirty="0"/>
              <a:t>		System.exit(0);</a:t>
            </a:r>
          </a:p>
          <a:p>
            <a:pPr marL="0">
              <a:buNone/>
            </a:pPr>
            <a:r>
              <a:rPr lang="en-US" sz="2000" dirty="0"/>
              <a:t>	}</a:t>
            </a:r>
          </a:p>
          <a:p>
            <a:pPr marL="0">
              <a:buNone/>
            </a:pPr>
            <a:r>
              <a:rPr lang="en-US" sz="2000" dirty="0"/>
              <a:t>}</a:t>
            </a:r>
          </a:p>
          <a:p>
            <a:pPr marL="0">
              <a:buNone/>
            </a:pPr>
            <a:endParaRPr lang="en-US" sz="2000" dirty="0"/>
          </a:p>
          <a:p>
            <a:pPr marL="0">
              <a:buNone/>
            </a:pPr>
            <a:r>
              <a:rPr lang="en-US" sz="2000" dirty="0" smtClean="0"/>
              <a:t>public void paint( Graphics g ){</a:t>
            </a:r>
          </a:p>
          <a:p>
            <a:pPr marL="0">
              <a:buNone/>
            </a:pPr>
            <a:r>
              <a:rPr lang="en-US" sz="2000" dirty="0" smtClean="0"/>
              <a:t>        super.paint( g ); </a:t>
            </a:r>
          </a:p>
          <a:p>
            <a:pPr marL="0">
              <a:buNone/>
            </a:pPr>
            <a:r>
              <a:rPr lang="en-US" sz="2000" dirty="0" smtClean="0"/>
              <a:t>        </a:t>
            </a:r>
          </a:p>
          <a:p>
            <a:pPr marL="0">
              <a:buNone/>
            </a:pPr>
            <a:r>
              <a:rPr lang="en-US" sz="2000" dirty="0" smtClean="0"/>
              <a:t>    }</a:t>
            </a:r>
          </a:p>
          <a:p>
            <a:pPr marL="0">
              <a:buNone/>
            </a:pPr>
            <a:r>
              <a:rPr lang="en-US" sz="2000" dirty="0" smtClean="0"/>
              <a:t>}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6" y="0"/>
            <a:ext cx="9072563" cy="855661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Life Cycle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6" y="731837"/>
            <a:ext cx="9072563" cy="5105400"/>
          </a:xfrm>
        </p:spPr>
        <p:txBody>
          <a:bodyPr>
            <a:noAutofit/>
          </a:bodyPr>
          <a:lstStyle/>
          <a:p>
            <a:pPr marL="1090499" lvl="1" indent="-514297">
              <a:buFont typeface="+mj-lt"/>
              <a:buAutoNum type="arabicPeriod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init Method (like constructor) 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 one-time initialization, typically contains the code that you would normally put into a constructor. </a:t>
            </a:r>
          </a:p>
          <a:p>
            <a:pPr marL="1090499" lvl="1" indent="-514297">
              <a:buFont typeface="+mj-lt"/>
              <a:buAutoNum type="arabicPeriod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start Method 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starts the execution of the applet.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090499" lvl="1" indent="-514297">
              <a:buFont typeface="+mj-lt"/>
              <a:buAutoNum type="arabicPeriod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paint method (Output )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painting and repainting of the applet</a:t>
            </a:r>
          </a:p>
          <a:p>
            <a:pPr marL="1090499" lvl="1" indent="-514297">
              <a:buFont typeface="+mj-lt"/>
              <a:buAutoNum type="arabicPeriod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stop Method-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suspends the applet's execution, so that it doesn't take up system resources when the user isn't viewing the applet's page.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For example, an applet that displays an animation should stop trying to draw the animation when the user isn't viewing it.</a:t>
            </a:r>
          </a:p>
          <a:p>
            <a:pPr marL="1090499" lvl="1" indent="-514297">
              <a:buFont typeface="+mj-lt"/>
              <a:buAutoNum type="arabicPeriod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destroy Method 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destroy method is available for applets that need to release additional resources.</a:t>
            </a:r>
          </a:p>
        </p:txBody>
      </p:sp>
      <p:sp>
        <p:nvSpPr>
          <p:cNvPr id="4" name="Oval 3"/>
          <p:cNvSpPr/>
          <p:nvPr/>
        </p:nvSpPr>
        <p:spPr>
          <a:xfrm>
            <a:off x="1154112" y="5989637"/>
            <a:ext cx="7924800" cy="1219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090499" lvl="1" indent="-514297"/>
            <a:r>
              <a:rPr lang="en-US" dirty="0" smtClean="0">
                <a:solidFill>
                  <a:schemeClr val="tx1"/>
                </a:solidFill>
              </a:rPr>
              <a:t>All these methods are inherited from </a:t>
            </a:r>
            <a:r>
              <a:rPr lang="en-US" b="1" dirty="0" smtClean="0">
                <a:solidFill>
                  <a:schemeClr val="tx1"/>
                </a:solidFill>
              </a:rPr>
              <a:t>Applet</a:t>
            </a:r>
            <a:r>
              <a:rPr lang="en-US" dirty="0" smtClean="0">
                <a:solidFill>
                  <a:schemeClr val="tx1"/>
                </a:solidFill>
              </a:rPr>
              <a:t> class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6" y="1417638"/>
            <a:ext cx="9072563" cy="16001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Design  GUI based java program to find the area and perimeter of a rectangle given its length and width.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4713" y="3770312"/>
            <a:ext cx="60960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756047" y="350837"/>
            <a:ext cx="8568531" cy="990600"/>
          </a:xfrm>
          <a:prstGeom prst="rect">
            <a:avLst/>
          </a:prstGeom>
        </p:spPr>
        <p:txBody>
          <a:bodyPr vert="horz" lIns="100772" tIns="50387" rIns="100772" bIns="50387" rtlCol="0" anchor="ctr">
            <a:normAutofit/>
          </a:bodyPr>
          <a:lstStyle/>
          <a:p>
            <a:pPr marL="0" marR="0" lvl="0" indent="0" algn="ctr" defTabSz="100773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Java GUI</a:t>
            </a:r>
            <a:endParaRPr kumimoji="0" lang="en-US" sz="49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912" y="1570037"/>
            <a:ext cx="8382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611312" y="5908972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 smtClean="0"/>
              <a:t>All are available in the package :  </a:t>
            </a:r>
            <a:r>
              <a:rPr lang="en-US" b="1" dirty="0" smtClean="0"/>
              <a:t>javax.swing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512" y="198438"/>
            <a:ext cx="9413877" cy="838200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1 : Creating the Container window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3512" y="960437"/>
            <a:ext cx="9677400" cy="733424"/>
          </a:xfrm>
          <a:prstGeom prst="rect">
            <a:avLst/>
          </a:prstGeom>
        </p:spPr>
        <p:txBody>
          <a:bodyPr vert="horz" lIns="100772" tIns="50387" rIns="100772" bIns="50387" rtlCol="0" anchor="ctr">
            <a:noAutofit/>
          </a:bodyPr>
          <a:lstStyle>
            <a:lvl1pPr algn="ctr" defTabSz="100773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2 : Adding content pane to The Container Window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3512" y="1693861"/>
            <a:ext cx="9374981" cy="4448175"/>
          </a:xfrm>
        </p:spPr>
        <p:txBody>
          <a:bodyPr>
            <a:noAutofit/>
          </a:bodyPr>
          <a:lstStyle/>
          <a:p>
            <a:pPr marL="377900" lvl="1" indent="-37790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77900" lvl="1" indent="-377900">
              <a:buNone/>
            </a:pP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3: Setting layout inside content pane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pPr marL="377900" lvl="1" indent="-37790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77900" lvl="1" indent="-37790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class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Container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java.awt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provides the method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set Layout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to set the layout of the content pane.</a:t>
            </a:r>
          </a:p>
          <a:p>
            <a:pPr marL="377900" lvl="1" indent="-37790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77900" lvl="1" indent="-377900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pane.setLayout(new GridLayout(5, 2));</a:t>
            </a:r>
          </a:p>
          <a:p>
            <a:pPr marL="377900" lvl="1" indent="-377900">
              <a:buNone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77900" lvl="1" indent="-37790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 above statement calls the constructor of the class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Grid Layout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sets the number of rows to 5 and the number of columns to 2</a:t>
            </a:r>
          </a:p>
          <a:p>
            <a:pPr marL="377900" lvl="1" indent="-377900">
              <a:buNone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77900" lvl="1" indent="-37790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2111" y="4999037"/>
            <a:ext cx="96885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04826" y="6323013"/>
            <a:ext cx="9072563" cy="962024"/>
          </a:xfrm>
          <a:prstGeom prst="rect">
            <a:avLst/>
          </a:prstGeom>
        </p:spPr>
        <p:txBody>
          <a:bodyPr vert="horz" lIns="100772" tIns="50387" rIns="100772" bIns="50387" rtlCol="0" anchor="ctr">
            <a:normAutofit fontScale="97500"/>
          </a:bodyPr>
          <a:lstStyle>
            <a:lvl1pPr algn="ctr" defTabSz="1007734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4: Adding Components to the content pane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6" y="303214"/>
            <a:ext cx="9072563" cy="9620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5 : Adding soul to Components</a:t>
            </a:r>
            <a:endParaRPr lang="en-US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6" y="1112836"/>
            <a:ext cx="9072563" cy="373380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Event Handling  Mechnism :</a:t>
            </a:r>
          </a:p>
          <a:p>
            <a:pPr algn="ctr">
              <a:buNone/>
            </a:pP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Event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smtClean="0"/>
              <a:t>An </a:t>
            </a:r>
            <a:r>
              <a:rPr lang="en-US" sz="2400" dirty="0"/>
              <a:t>object that describes a state change in a source.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Examples: </a:t>
            </a:r>
          </a:p>
          <a:p>
            <a:pPr lvl="2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Action Event , FocusEvent,KeyEvent   e.t.c</a:t>
            </a:r>
          </a:p>
          <a:p>
            <a:pPr lvl="2">
              <a:buNone/>
            </a:pP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Listener :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/>
              <a:t>An object that is notified when an event </a:t>
            </a:r>
            <a:r>
              <a:rPr lang="en-US" sz="2400" dirty="0" smtClean="0"/>
              <a:t>occurs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Examples :</a:t>
            </a:r>
          </a:p>
          <a:p>
            <a:pPr lvl="2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ActionListener, FocusListener, KeyListener  e.t.c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6" y="1189037"/>
            <a:ext cx="9072563" cy="3276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Implementation of  Event Handling Mechanism :</a:t>
            </a:r>
          </a:p>
          <a:p>
            <a:pPr>
              <a:buNone/>
            </a:pPr>
            <a:endParaRPr lang="en-US" dirty="0" smtClean="0"/>
          </a:p>
          <a:p>
            <a:pPr marL="1018218" lvl="1" indent="-514350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Implement the abstract method given in the 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Listener Interface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with the help of class .</a:t>
            </a:r>
          </a:p>
          <a:p>
            <a:pPr marL="1018218" lvl="1" indent="-514350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Now  use 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add Listener method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to attach the listener to the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018218" lvl="1" indent="-51435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Command button with the help of class that implements listener.</a:t>
            </a:r>
          </a:p>
          <a:p>
            <a:pPr marL="1018218" lvl="1" indent="-514350">
              <a:buAutoNum type="arabicPeriod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1018218" lvl="1" indent="-51435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6" y="122237"/>
            <a:ext cx="9072563" cy="70104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2400" b="1" u="sng" dirty="0" smtClean="0"/>
              <a:t> </a:t>
            </a:r>
            <a:r>
              <a:rPr lang="en-US" sz="2400" b="1" u="sng" dirty="0">
                <a:solidFill>
                  <a:srgbClr val="0070C0"/>
                </a:solidFill>
              </a:rPr>
              <a:t>ActionListener Interface :</a:t>
            </a:r>
          </a:p>
          <a:p>
            <a:pPr lvl="1">
              <a:buNone/>
            </a:pPr>
            <a:endParaRPr lang="en-US" sz="2000" dirty="0" smtClean="0"/>
          </a:p>
          <a:p>
            <a:pPr lvl="1">
              <a:buNone/>
            </a:pPr>
            <a:r>
              <a:rPr lang="en-US" sz="2000" dirty="0" smtClean="0"/>
              <a:t>public </a:t>
            </a:r>
            <a:r>
              <a:rPr lang="en-US" sz="2000" dirty="0"/>
              <a:t>interface ActionListener{</a:t>
            </a:r>
          </a:p>
          <a:p>
            <a:pPr lvl="2">
              <a:buNone/>
            </a:pPr>
            <a:r>
              <a:rPr lang="en-US" sz="2000" dirty="0"/>
              <a:t>public void actionPerformed(ActionEvent e</a:t>
            </a:r>
            <a:r>
              <a:rPr lang="en-US" sz="2000" dirty="0" smtClean="0"/>
              <a:t>);}</a:t>
            </a:r>
          </a:p>
          <a:p>
            <a:pPr lvl="2"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Implementing  the abstract method given in the ActionListener  interface for Calculate Button</a:t>
            </a:r>
          </a:p>
          <a:p>
            <a:pPr>
              <a:buNone/>
            </a:pPr>
            <a:endParaRPr lang="en-US" sz="2400" b="1" u="sng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r>
              <a:rPr lang="en-US" sz="2000" dirty="0"/>
              <a:t>private class CalculateButtonHandler implements  ActionListener {</a:t>
            </a:r>
          </a:p>
          <a:p>
            <a:pPr lvl="1">
              <a:buNone/>
            </a:pPr>
            <a:r>
              <a:rPr lang="en-US" sz="2000" dirty="0"/>
              <a:t>	public void actionPerformed(ActionEvent e) {</a:t>
            </a:r>
          </a:p>
          <a:p>
            <a:pPr lvl="1">
              <a:buNone/>
            </a:pPr>
            <a:r>
              <a:rPr lang="en-US" sz="2000" dirty="0"/>
              <a:t>			double width, length, area, perimeter; </a:t>
            </a:r>
          </a:p>
          <a:p>
            <a:pPr lvl="1">
              <a:buNone/>
            </a:pPr>
            <a:r>
              <a:rPr lang="en-US" sz="2000" dirty="0"/>
              <a:t>			length = Double.parseDouble(lengthTF.getText()); 		</a:t>
            </a:r>
          </a:p>
          <a:p>
            <a:pPr lvl="1">
              <a:buNone/>
            </a:pPr>
            <a:r>
              <a:rPr lang="en-US" sz="2000" dirty="0" smtClean="0"/>
              <a:t>                              </a:t>
            </a:r>
            <a:r>
              <a:rPr lang="en-US" sz="2000" dirty="0"/>
              <a:t>width= Double.parseDouble(widthTF.getText()); </a:t>
            </a:r>
          </a:p>
          <a:p>
            <a:pPr lvl="1">
              <a:buNone/>
            </a:pPr>
            <a:r>
              <a:rPr lang="en-US" sz="2000" dirty="0"/>
              <a:t>			area = length * width; </a:t>
            </a:r>
          </a:p>
          <a:p>
            <a:pPr lvl="1">
              <a:buNone/>
            </a:pPr>
            <a:r>
              <a:rPr lang="en-US" sz="2000" dirty="0"/>
              <a:t>			perimeter = 2 * (length + width); </a:t>
            </a:r>
          </a:p>
          <a:p>
            <a:pPr lvl="1">
              <a:buNone/>
            </a:pPr>
            <a:r>
              <a:rPr lang="en-US" sz="2000" dirty="0"/>
              <a:t>			areaTF.setText("" + area); </a:t>
            </a:r>
          </a:p>
          <a:p>
            <a:pPr lvl="1">
              <a:buNone/>
            </a:pPr>
            <a:r>
              <a:rPr lang="en-US" sz="2000" dirty="0"/>
              <a:t>			perimeterTF.setText("" + perimeter); </a:t>
            </a:r>
          </a:p>
          <a:p>
            <a:pPr lvl="1">
              <a:buNone/>
            </a:pPr>
            <a:r>
              <a:rPr lang="en-US" sz="2000" dirty="0"/>
              <a:t>	</a:t>
            </a:r>
            <a:r>
              <a:rPr lang="en-US" sz="2000" dirty="0" smtClean="0"/>
              <a:t>}}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None/>
            </a:pPr>
            <a:endParaRPr lang="en-US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r>
              <a:rPr lang="en-US" sz="2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Implementing  the abstract method given in the ActionListener  interface for Exit  Button</a:t>
            </a:r>
          </a:p>
          <a:p>
            <a:pPr lvl="1">
              <a:buNone/>
            </a:pPr>
            <a:endParaRPr lang="en-US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r>
              <a:rPr lang="en-US" sz="2400" dirty="0" smtClean="0"/>
              <a:t> private class ExitButtonHandler implements  ActionListener {</a:t>
            </a:r>
          </a:p>
          <a:p>
            <a:pPr lvl="1">
              <a:buNone/>
            </a:pPr>
            <a:r>
              <a:rPr lang="en-US" sz="2400" dirty="0" smtClean="0"/>
              <a:t>	public void actionPerformed(ActionEvent e) {</a:t>
            </a:r>
          </a:p>
          <a:p>
            <a:pPr>
              <a:buNone/>
            </a:pPr>
            <a:r>
              <a:rPr lang="en-US" sz="2400" dirty="0" smtClean="0"/>
              <a:t>			System.exit(0)</a:t>
            </a:r>
            <a:endParaRPr lang="en-US" sz="3600" dirty="0" smtClean="0"/>
          </a:p>
          <a:p>
            <a:pPr lvl="1">
              <a:buNone/>
            </a:pPr>
            <a:r>
              <a:rPr lang="en-US" sz="2400" dirty="0" smtClean="0"/>
              <a:t>	}}</a:t>
            </a:r>
          </a:p>
          <a:p>
            <a:pPr lvl="1">
              <a:buNone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912" y="350836"/>
            <a:ext cx="9072563" cy="5257801"/>
          </a:xfrm>
        </p:spPr>
        <p:txBody>
          <a:bodyPr>
            <a:normAutofit/>
          </a:bodyPr>
          <a:lstStyle/>
          <a:p>
            <a:pPr lvl="1">
              <a:buNone/>
            </a:pPr>
            <a:endParaRPr lang="en-US" sz="2400" dirty="0" smtClean="0">
              <a:solidFill>
                <a:srgbClr val="FF0000"/>
              </a:solidFill>
            </a:endParaRPr>
          </a:p>
          <a:p>
            <a:pPr marL="1018218" lvl="1" indent="-514350">
              <a:buNone/>
            </a:pP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Using add Listener method</a:t>
            </a:r>
          </a:p>
          <a:p>
            <a:pPr marL="1018218" lvl="1" indent="-51435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//Create Calculate Button</a:t>
            </a:r>
          </a:p>
          <a:p>
            <a:pPr lvl="1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calculate B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new JButton("Calculate");</a:t>
            </a:r>
          </a:p>
          <a:p>
            <a:pPr lvl="1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cbHandler = new CalculateButtonHandler();</a:t>
            </a:r>
          </a:p>
          <a:p>
            <a:pPr lvl="1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calculateB.addActionListener(cbHandler);</a:t>
            </a:r>
          </a:p>
          <a:p>
            <a:pPr lvl="1">
              <a:buNone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//Create Exit Button</a:t>
            </a:r>
          </a:p>
          <a:p>
            <a:pPr lvl="1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exitB = new JButton("Exit");</a:t>
            </a:r>
          </a:p>
          <a:p>
            <a:pPr lvl="1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ebHandler = new ExitButtonHandler();</a:t>
            </a:r>
          </a:p>
          <a:p>
            <a:pPr lvl="1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exitB.addActionListener(ebHandler);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2953</TotalTime>
  <Words>616</Words>
  <Application>Microsoft Office PowerPoint</Application>
  <PresentationFormat>Custom</PresentationFormat>
  <Paragraphs>248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Java Applet</vt:lpstr>
      <vt:lpstr>Life Cycle</vt:lpstr>
      <vt:lpstr>PowerPoint Presentation</vt:lpstr>
      <vt:lpstr>PowerPoint Presentation</vt:lpstr>
      <vt:lpstr>Step 1 : Creating the Container window</vt:lpstr>
      <vt:lpstr>Step 5 : Adding soul to Components</vt:lpstr>
      <vt:lpstr>PowerPoint Presentation</vt:lpstr>
      <vt:lpstr>PowerPoint Presentation</vt:lpstr>
      <vt:lpstr>PowerPoint Presentation</vt:lpstr>
      <vt:lpstr>Final Code</vt:lpstr>
      <vt:lpstr>PowerPoint Presentation</vt:lpstr>
      <vt:lpstr>PowerPoint Presentation</vt:lpstr>
      <vt:lpstr>PowerPoint Presentation</vt:lpstr>
      <vt:lpstr>Converting Java Application to Applet</vt:lpstr>
      <vt:lpstr>Final Code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sis</dc:creator>
  <cp:lastModifiedBy>Ritesh</cp:lastModifiedBy>
  <cp:revision>203</cp:revision>
  <dcterms:created xsi:type="dcterms:W3CDTF">2002-11-12T15:52:57Z</dcterms:created>
  <dcterms:modified xsi:type="dcterms:W3CDTF">2017-05-24T04:47:56Z</dcterms:modified>
</cp:coreProperties>
</file>