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18"/>
  </p:notesMasterIdLst>
  <p:sldIdLst>
    <p:sldId id="408" r:id="rId2"/>
    <p:sldId id="409" r:id="rId3"/>
    <p:sldId id="410" r:id="rId4"/>
    <p:sldId id="384" r:id="rId5"/>
    <p:sldId id="412" r:id="rId6"/>
    <p:sldId id="414" r:id="rId7"/>
    <p:sldId id="389" r:id="rId8"/>
    <p:sldId id="387" r:id="rId9"/>
    <p:sldId id="417" r:id="rId10"/>
    <p:sldId id="418" r:id="rId11"/>
    <p:sldId id="294" r:id="rId12"/>
    <p:sldId id="303" r:id="rId13"/>
    <p:sldId id="307" r:id="rId14"/>
    <p:sldId id="308" r:id="rId15"/>
    <p:sldId id="416" r:id="rId16"/>
    <p:sldId id="309" r:id="rId17"/>
  </p:sldIdLst>
  <p:sldSz cx="10080625" cy="7559675"/>
  <p:notesSz cx="7772400" cy="10025063"/>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152"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305"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457"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61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5763" algn="l" defTabSz="914305" rtl="0" eaLnBrk="1" latinLnBrk="0" hangingPunct="1">
      <a:defRPr sz="2400" kern="1200">
        <a:solidFill>
          <a:schemeClr val="tx1"/>
        </a:solidFill>
        <a:latin typeface="Times New Roman" pitchFamily="18" charset="0"/>
        <a:ea typeface="+mn-ea"/>
        <a:cs typeface="+mn-cs"/>
      </a:defRPr>
    </a:lvl6pPr>
    <a:lvl7pPr marL="2742916" algn="l" defTabSz="914305" rtl="0" eaLnBrk="1" latinLnBrk="0" hangingPunct="1">
      <a:defRPr sz="2400" kern="1200">
        <a:solidFill>
          <a:schemeClr val="tx1"/>
        </a:solidFill>
        <a:latin typeface="Times New Roman" pitchFamily="18" charset="0"/>
        <a:ea typeface="+mn-ea"/>
        <a:cs typeface="+mn-cs"/>
      </a:defRPr>
    </a:lvl7pPr>
    <a:lvl8pPr marL="3200068" algn="l" defTabSz="914305" rtl="0" eaLnBrk="1" latinLnBrk="0" hangingPunct="1">
      <a:defRPr sz="2400" kern="1200">
        <a:solidFill>
          <a:schemeClr val="tx1"/>
        </a:solidFill>
        <a:latin typeface="Times New Roman" pitchFamily="18" charset="0"/>
        <a:ea typeface="+mn-ea"/>
        <a:cs typeface="+mn-cs"/>
      </a:defRPr>
    </a:lvl8pPr>
    <a:lvl9pPr marL="3657221" algn="l" defTabSz="914305"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68" autoAdjust="0"/>
    <p:restoredTop sz="94068" autoAdjust="0"/>
  </p:normalViewPr>
  <p:slideViewPr>
    <p:cSldViewPr>
      <p:cViewPr>
        <p:scale>
          <a:sx n="68" d="100"/>
          <a:sy n="68" d="100"/>
        </p:scale>
        <p:origin x="-900" y="126"/>
      </p:cViewPr>
      <p:guideLst>
        <p:guide orient="horz" pos="2161"/>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
          <p:cNvSpPr>
            <a:spLocks noGrp="1" noRot="1" noChangeAspect="1" noChangeArrowheads="1"/>
          </p:cNvSpPr>
          <p:nvPr>
            <p:ph type="sldImg"/>
          </p:nvPr>
        </p:nvSpPr>
        <p:spPr bwMode="auto">
          <a:xfrm>
            <a:off x="1597025" y="1004888"/>
            <a:ext cx="4576763" cy="3432175"/>
          </a:xfrm>
          <a:prstGeom prst="rect">
            <a:avLst/>
          </a:prstGeom>
          <a:solidFill>
            <a:srgbClr val="FFFFFF"/>
          </a:solidFill>
          <a:ln w="9525">
            <a:noFill/>
            <a:miter lim="800000"/>
            <a:headEnd/>
            <a:tailEnd/>
          </a:ln>
        </p:spPr>
      </p:sp>
      <p:sp>
        <p:nvSpPr>
          <p:cNvPr id="2050" name="Rectangle 2"/>
          <p:cNvSpPr txBox="1">
            <a:spLocks noGrp="1" noChangeArrowheads="1"/>
          </p:cNvSpPr>
          <p:nvPr>
            <p:ph type="body" idx="1"/>
          </p:nvPr>
        </p:nvSpPr>
        <p:spPr bwMode="auto">
          <a:xfrm>
            <a:off x="1185863" y="4772025"/>
            <a:ext cx="5405437" cy="3810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n-US" noProof="0" smtClean="0"/>
          </a:p>
        </p:txBody>
      </p:sp>
    </p:spTree>
    <p:extLst>
      <p:ext uri="{BB962C8B-B14F-4D97-AF65-F5344CB8AC3E}">
        <p14:creationId xmlns:p14="http://schemas.microsoft.com/office/powerpoint/2010/main" val="336936018"/>
      </p:ext>
    </p:extLst>
  </p:cSld>
  <p:clrMap bg1="lt1" tx1="dk1" bg2="lt2" tx2="dk2" accent1="accent1" accent2="accent2" accent3="accent3" accent4="accent4" accent5="accent5" accent6="accent6" hlink="hlink" folHlink="folHlink"/>
  <p:notesStyle>
    <a:lvl1pPr algn="l" defTabSz="457152"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873" indent="-285721" algn="l" defTabSz="457152"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2881" indent="-228576" algn="l" defTabSz="457152"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034" indent="-228576" algn="l" defTabSz="457152"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187" indent="-228576" algn="l" defTabSz="457152"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5763" algn="l" defTabSz="914305" rtl="0" eaLnBrk="1" latinLnBrk="0" hangingPunct="1">
      <a:defRPr sz="1200" kern="1200">
        <a:solidFill>
          <a:schemeClr val="tx1"/>
        </a:solidFill>
        <a:latin typeface="+mn-lt"/>
        <a:ea typeface="+mn-ea"/>
        <a:cs typeface="+mn-cs"/>
      </a:defRPr>
    </a:lvl6pPr>
    <a:lvl7pPr marL="2742916" algn="l" defTabSz="914305" rtl="0" eaLnBrk="1" latinLnBrk="0" hangingPunct="1">
      <a:defRPr sz="1200" kern="1200">
        <a:solidFill>
          <a:schemeClr val="tx1"/>
        </a:solidFill>
        <a:latin typeface="+mn-lt"/>
        <a:ea typeface="+mn-ea"/>
        <a:cs typeface="+mn-cs"/>
      </a:defRPr>
    </a:lvl7pPr>
    <a:lvl8pPr marL="3200068" algn="l" defTabSz="914305" rtl="0" eaLnBrk="1" latinLnBrk="0" hangingPunct="1">
      <a:defRPr sz="1200" kern="1200">
        <a:solidFill>
          <a:schemeClr val="tx1"/>
        </a:solidFill>
        <a:latin typeface="+mn-lt"/>
        <a:ea typeface="+mn-ea"/>
        <a:cs typeface="+mn-cs"/>
      </a:defRPr>
    </a:lvl8pPr>
    <a:lvl9pPr marL="3657221" algn="l" defTabSz="91430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6047" y="2348402"/>
            <a:ext cx="8568531" cy="1620430"/>
          </a:xfrm>
        </p:spPr>
        <p:txBody>
          <a:bodyPr/>
          <a:lstStyle/>
          <a:p>
            <a:r>
              <a:rPr lang="en-US" smtClean="0"/>
              <a:t>Click to edit Master title style</a:t>
            </a:r>
            <a:endParaRPr lang="en-IN"/>
          </a:p>
        </p:txBody>
      </p:sp>
      <p:sp>
        <p:nvSpPr>
          <p:cNvPr id="3" name="Subtitle 2"/>
          <p:cNvSpPr>
            <a:spLocks noGrp="1"/>
          </p:cNvSpPr>
          <p:nvPr>
            <p:ph type="subTitle" idx="1"/>
          </p:nvPr>
        </p:nvSpPr>
        <p:spPr>
          <a:xfrm>
            <a:off x="1512094" y="4283818"/>
            <a:ext cx="7056438" cy="1931917"/>
          </a:xfrm>
        </p:spPr>
        <p:txBody>
          <a:bodyPr/>
          <a:lstStyle>
            <a:lvl1pPr marL="0" indent="0" algn="ctr">
              <a:buNone/>
              <a:defRPr>
                <a:solidFill>
                  <a:schemeClr val="tx1">
                    <a:tint val="75000"/>
                  </a:schemeClr>
                </a:solidFill>
              </a:defRPr>
            </a:lvl1pPr>
            <a:lvl2pPr marL="503868" indent="0" algn="ctr">
              <a:buNone/>
              <a:defRPr>
                <a:solidFill>
                  <a:schemeClr val="tx1">
                    <a:tint val="75000"/>
                  </a:schemeClr>
                </a:solidFill>
              </a:defRPr>
            </a:lvl2pPr>
            <a:lvl3pPr marL="1007734" indent="0" algn="ctr">
              <a:buNone/>
              <a:defRPr>
                <a:solidFill>
                  <a:schemeClr val="tx1">
                    <a:tint val="75000"/>
                  </a:schemeClr>
                </a:solidFill>
              </a:defRPr>
            </a:lvl3pPr>
            <a:lvl4pPr marL="1511602" indent="0" algn="ctr">
              <a:buNone/>
              <a:defRPr>
                <a:solidFill>
                  <a:schemeClr val="tx1">
                    <a:tint val="75000"/>
                  </a:schemeClr>
                </a:solidFill>
              </a:defRPr>
            </a:lvl4pPr>
            <a:lvl5pPr marL="2015468" indent="0" algn="ctr">
              <a:buNone/>
              <a:defRPr>
                <a:solidFill>
                  <a:schemeClr val="tx1">
                    <a:tint val="75000"/>
                  </a:schemeClr>
                </a:solidFill>
              </a:defRPr>
            </a:lvl5pPr>
            <a:lvl6pPr marL="2519335" indent="0" algn="ctr">
              <a:buNone/>
              <a:defRPr>
                <a:solidFill>
                  <a:schemeClr val="tx1">
                    <a:tint val="75000"/>
                  </a:schemeClr>
                </a:solidFill>
              </a:defRPr>
            </a:lvl6pPr>
            <a:lvl7pPr marL="3023201" indent="0" algn="ctr">
              <a:buNone/>
              <a:defRPr>
                <a:solidFill>
                  <a:schemeClr val="tx1">
                    <a:tint val="75000"/>
                  </a:schemeClr>
                </a:solidFill>
              </a:defRPr>
            </a:lvl7pPr>
            <a:lvl8pPr marL="3527069" indent="0" algn="ctr">
              <a:buNone/>
              <a:defRPr>
                <a:solidFill>
                  <a:schemeClr val="tx1">
                    <a:tint val="75000"/>
                  </a:schemeClr>
                </a:solidFill>
              </a:defRPr>
            </a:lvl8pPr>
            <a:lvl9pPr marL="4030936"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57499" y="334236"/>
            <a:ext cx="2500906" cy="7109944"/>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554785" y="334236"/>
            <a:ext cx="7334704" cy="71099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300" y="4857794"/>
            <a:ext cx="8568531" cy="1501435"/>
          </a:xfrm>
        </p:spPr>
        <p:txBody>
          <a:bodyPr anchor="t"/>
          <a:lstStyle>
            <a:lvl1pPr algn="l">
              <a:defRPr sz="4400" b="1" cap="all"/>
            </a:lvl1pPr>
          </a:lstStyle>
          <a:p>
            <a:r>
              <a:rPr lang="en-US" smtClean="0"/>
              <a:t>Click to edit Master title style</a:t>
            </a:r>
            <a:endParaRPr lang="en-IN"/>
          </a:p>
        </p:txBody>
      </p:sp>
      <p:sp>
        <p:nvSpPr>
          <p:cNvPr id="3" name="Text Placeholder 2"/>
          <p:cNvSpPr>
            <a:spLocks noGrp="1"/>
          </p:cNvSpPr>
          <p:nvPr>
            <p:ph type="body" idx="1"/>
          </p:nvPr>
        </p:nvSpPr>
        <p:spPr>
          <a:xfrm>
            <a:off x="796300" y="3204116"/>
            <a:ext cx="8568531" cy="1653678"/>
          </a:xfrm>
        </p:spPr>
        <p:txBody>
          <a:bodyPr anchor="b"/>
          <a:lstStyle>
            <a:lvl1pPr marL="0" indent="0">
              <a:buNone/>
              <a:defRPr sz="2200">
                <a:solidFill>
                  <a:schemeClr val="tx1">
                    <a:tint val="75000"/>
                  </a:schemeClr>
                </a:solidFill>
              </a:defRPr>
            </a:lvl1pPr>
            <a:lvl2pPr marL="503868" indent="0">
              <a:buNone/>
              <a:defRPr sz="2000">
                <a:solidFill>
                  <a:schemeClr val="tx1">
                    <a:tint val="75000"/>
                  </a:schemeClr>
                </a:solidFill>
              </a:defRPr>
            </a:lvl2pPr>
            <a:lvl3pPr marL="1007734" indent="0">
              <a:buNone/>
              <a:defRPr sz="1800">
                <a:solidFill>
                  <a:schemeClr val="tx1">
                    <a:tint val="75000"/>
                  </a:schemeClr>
                </a:solidFill>
              </a:defRPr>
            </a:lvl3pPr>
            <a:lvl4pPr marL="1511602" indent="0">
              <a:buNone/>
              <a:defRPr sz="1500">
                <a:solidFill>
                  <a:schemeClr val="tx1">
                    <a:tint val="75000"/>
                  </a:schemeClr>
                </a:solidFill>
              </a:defRPr>
            </a:lvl4pPr>
            <a:lvl5pPr marL="2015468" indent="0">
              <a:buNone/>
              <a:defRPr sz="1500">
                <a:solidFill>
                  <a:schemeClr val="tx1">
                    <a:tint val="75000"/>
                  </a:schemeClr>
                </a:solidFill>
              </a:defRPr>
            </a:lvl5pPr>
            <a:lvl6pPr marL="2519335" indent="0">
              <a:buNone/>
              <a:defRPr sz="1500">
                <a:solidFill>
                  <a:schemeClr val="tx1">
                    <a:tint val="75000"/>
                  </a:schemeClr>
                </a:solidFill>
              </a:defRPr>
            </a:lvl6pPr>
            <a:lvl7pPr marL="3023201" indent="0">
              <a:buNone/>
              <a:defRPr sz="1500">
                <a:solidFill>
                  <a:schemeClr val="tx1">
                    <a:tint val="75000"/>
                  </a:schemeClr>
                </a:solidFill>
              </a:defRPr>
            </a:lvl7pPr>
            <a:lvl8pPr marL="3527069" indent="0">
              <a:buNone/>
              <a:defRPr sz="1500">
                <a:solidFill>
                  <a:schemeClr val="tx1">
                    <a:tint val="75000"/>
                  </a:schemeClr>
                </a:solidFill>
              </a:defRPr>
            </a:lvl8pPr>
            <a:lvl9pPr marL="4030936" indent="0">
              <a:buNone/>
              <a:defRPr sz="1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554788" y="1944167"/>
            <a:ext cx="4917805" cy="5500013"/>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640603" y="1944167"/>
            <a:ext cx="4917805" cy="5500013"/>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031" y="302737"/>
            <a:ext cx="9072563" cy="1259946"/>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504031" y="1692179"/>
            <a:ext cx="4454027" cy="705219"/>
          </a:xfrm>
        </p:spPr>
        <p:txBody>
          <a:bodyPr anchor="b"/>
          <a:lstStyle>
            <a:lvl1pPr marL="0" indent="0">
              <a:buNone/>
              <a:defRPr sz="2600" b="1"/>
            </a:lvl1pPr>
            <a:lvl2pPr marL="503868" indent="0">
              <a:buNone/>
              <a:defRPr sz="2200" b="1"/>
            </a:lvl2pPr>
            <a:lvl3pPr marL="1007734" indent="0">
              <a:buNone/>
              <a:defRPr sz="2000" b="1"/>
            </a:lvl3pPr>
            <a:lvl4pPr marL="1511602" indent="0">
              <a:buNone/>
              <a:defRPr sz="1800" b="1"/>
            </a:lvl4pPr>
            <a:lvl5pPr marL="2015468" indent="0">
              <a:buNone/>
              <a:defRPr sz="1800" b="1"/>
            </a:lvl5pPr>
            <a:lvl6pPr marL="2519335" indent="0">
              <a:buNone/>
              <a:defRPr sz="1800" b="1"/>
            </a:lvl6pPr>
            <a:lvl7pPr marL="3023201" indent="0">
              <a:buNone/>
              <a:defRPr sz="1800" b="1"/>
            </a:lvl7pPr>
            <a:lvl8pPr marL="3527069" indent="0">
              <a:buNone/>
              <a:defRPr sz="1800" b="1"/>
            </a:lvl8pPr>
            <a:lvl9pPr marL="4030936"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4031" y="2397397"/>
            <a:ext cx="4454027" cy="4355563"/>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120818" y="1692179"/>
            <a:ext cx="4455776" cy="705219"/>
          </a:xfrm>
        </p:spPr>
        <p:txBody>
          <a:bodyPr anchor="b"/>
          <a:lstStyle>
            <a:lvl1pPr marL="0" indent="0">
              <a:buNone/>
              <a:defRPr sz="2600" b="1"/>
            </a:lvl1pPr>
            <a:lvl2pPr marL="503868" indent="0">
              <a:buNone/>
              <a:defRPr sz="2200" b="1"/>
            </a:lvl2pPr>
            <a:lvl3pPr marL="1007734" indent="0">
              <a:buNone/>
              <a:defRPr sz="2000" b="1"/>
            </a:lvl3pPr>
            <a:lvl4pPr marL="1511602" indent="0">
              <a:buNone/>
              <a:defRPr sz="1800" b="1"/>
            </a:lvl4pPr>
            <a:lvl5pPr marL="2015468" indent="0">
              <a:buNone/>
              <a:defRPr sz="1800" b="1"/>
            </a:lvl5pPr>
            <a:lvl6pPr marL="2519335" indent="0">
              <a:buNone/>
              <a:defRPr sz="1800" b="1"/>
            </a:lvl6pPr>
            <a:lvl7pPr marL="3023201" indent="0">
              <a:buNone/>
              <a:defRPr sz="1800" b="1"/>
            </a:lvl7pPr>
            <a:lvl8pPr marL="3527069" indent="0">
              <a:buNone/>
              <a:defRPr sz="1800" b="1"/>
            </a:lvl8pPr>
            <a:lvl9pPr marL="4030936"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20818" y="2397397"/>
            <a:ext cx="4455776" cy="4355563"/>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034" y="300987"/>
            <a:ext cx="3316456" cy="1280945"/>
          </a:xfrm>
        </p:spPr>
        <p:txBody>
          <a:bodyPr anchor="b"/>
          <a:lstStyle>
            <a:lvl1pPr algn="l">
              <a:defRPr sz="2200" b="1"/>
            </a:lvl1pPr>
          </a:lstStyle>
          <a:p>
            <a:r>
              <a:rPr lang="en-US" smtClean="0"/>
              <a:t>Click to edit Master title style</a:t>
            </a:r>
            <a:endParaRPr lang="en-IN"/>
          </a:p>
        </p:txBody>
      </p:sp>
      <p:sp>
        <p:nvSpPr>
          <p:cNvPr id="3" name="Content Placeholder 2"/>
          <p:cNvSpPr>
            <a:spLocks noGrp="1"/>
          </p:cNvSpPr>
          <p:nvPr>
            <p:ph idx="1"/>
          </p:nvPr>
        </p:nvSpPr>
        <p:spPr>
          <a:xfrm>
            <a:off x="3941247" y="300990"/>
            <a:ext cx="5635349" cy="6451973"/>
          </a:xfrm>
        </p:spPr>
        <p:txBody>
          <a:bodyPr/>
          <a:lstStyle>
            <a:lvl1pPr>
              <a:defRPr sz="35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504034" y="1581935"/>
            <a:ext cx="3316456" cy="5171028"/>
          </a:xfrm>
        </p:spPr>
        <p:txBody>
          <a:bodyPr/>
          <a:lstStyle>
            <a:lvl1pPr marL="0" indent="0">
              <a:buNone/>
              <a:defRPr sz="1500"/>
            </a:lvl1pPr>
            <a:lvl2pPr marL="503868" indent="0">
              <a:buNone/>
              <a:defRPr sz="1300"/>
            </a:lvl2pPr>
            <a:lvl3pPr marL="1007734" indent="0">
              <a:buNone/>
              <a:defRPr sz="1100"/>
            </a:lvl3pPr>
            <a:lvl4pPr marL="1511602" indent="0">
              <a:buNone/>
              <a:defRPr sz="1000"/>
            </a:lvl4pPr>
            <a:lvl5pPr marL="2015468" indent="0">
              <a:buNone/>
              <a:defRPr sz="1000"/>
            </a:lvl5pPr>
            <a:lvl6pPr marL="2519335" indent="0">
              <a:buNone/>
              <a:defRPr sz="1000"/>
            </a:lvl6pPr>
            <a:lvl7pPr marL="3023201" indent="0">
              <a:buNone/>
              <a:defRPr sz="1000"/>
            </a:lvl7pPr>
            <a:lvl8pPr marL="3527069" indent="0">
              <a:buNone/>
              <a:defRPr sz="1000"/>
            </a:lvl8pPr>
            <a:lvl9pPr marL="4030936"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5873" y="5291772"/>
            <a:ext cx="6048375" cy="624724"/>
          </a:xfrm>
        </p:spPr>
        <p:txBody>
          <a:bodyPr anchor="b"/>
          <a:lstStyle>
            <a:lvl1pPr algn="l">
              <a:defRPr sz="2200" b="1"/>
            </a:lvl1pPr>
          </a:lstStyle>
          <a:p>
            <a:r>
              <a:rPr lang="en-US" smtClean="0"/>
              <a:t>Click to edit Master title style</a:t>
            </a:r>
            <a:endParaRPr lang="en-IN"/>
          </a:p>
        </p:txBody>
      </p:sp>
      <p:sp>
        <p:nvSpPr>
          <p:cNvPr id="3" name="Picture Placeholder 2"/>
          <p:cNvSpPr>
            <a:spLocks noGrp="1"/>
          </p:cNvSpPr>
          <p:nvPr>
            <p:ph type="pic" idx="1"/>
          </p:nvPr>
        </p:nvSpPr>
        <p:spPr>
          <a:xfrm>
            <a:off x="1975873" y="675471"/>
            <a:ext cx="6048375" cy="4535805"/>
          </a:xfrm>
        </p:spPr>
        <p:txBody>
          <a:bodyPr/>
          <a:lstStyle>
            <a:lvl1pPr marL="0" indent="0">
              <a:buNone/>
              <a:defRPr sz="3500"/>
            </a:lvl1pPr>
            <a:lvl2pPr marL="503868" indent="0">
              <a:buNone/>
              <a:defRPr sz="3100"/>
            </a:lvl2pPr>
            <a:lvl3pPr marL="1007734" indent="0">
              <a:buNone/>
              <a:defRPr sz="2600"/>
            </a:lvl3pPr>
            <a:lvl4pPr marL="1511602" indent="0">
              <a:buNone/>
              <a:defRPr sz="2200"/>
            </a:lvl4pPr>
            <a:lvl5pPr marL="2015468" indent="0">
              <a:buNone/>
              <a:defRPr sz="2200"/>
            </a:lvl5pPr>
            <a:lvl6pPr marL="2519335" indent="0">
              <a:buNone/>
              <a:defRPr sz="2200"/>
            </a:lvl6pPr>
            <a:lvl7pPr marL="3023201" indent="0">
              <a:buNone/>
              <a:defRPr sz="2200"/>
            </a:lvl7pPr>
            <a:lvl8pPr marL="3527069" indent="0">
              <a:buNone/>
              <a:defRPr sz="2200"/>
            </a:lvl8pPr>
            <a:lvl9pPr marL="4030936" indent="0">
              <a:buNone/>
              <a:defRPr sz="2200"/>
            </a:lvl9pPr>
          </a:lstStyle>
          <a:p>
            <a:endParaRPr lang="en-IN" dirty="0"/>
          </a:p>
        </p:txBody>
      </p:sp>
      <p:sp>
        <p:nvSpPr>
          <p:cNvPr id="4" name="Text Placeholder 3"/>
          <p:cNvSpPr>
            <a:spLocks noGrp="1"/>
          </p:cNvSpPr>
          <p:nvPr>
            <p:ph type="body" sz="half" idx="2"/>
          </p:nvPr>
        </p:nvSpPr>
        <p:spPr>
          <a:xfrm>
            <a:off x="1975873" y="5916496"/>
            <a:ext cx="6048375" cy="887211"/>
          </a:xfrm>
        </p:spPr>
        <p:txBody>
          <a:bodyPr/>
          <a:lstStyle>
            <a:lvl1pPr marL="0" indent="0">
              <a:buNone/>
              <a:defRPr sz="1500"/>
            </a:lvl1pPr>
            <a:lvl2pPr marL="503868" indent="0">
              <a:buNone/>
              <a:defRPr sz="1300"/>
            </a:lvl2pPr>
            <a:lvl3pPr marL="1007734" indent="0">
              <a:buNone/>
              <a:defRPr sz="1100"/>
            </a:lvl3pPr>
            <a:lvl4pPr marL="1511602" indent="0">
              <a:buNone/>
              <a:defRPr sz="1000"/>
            </a:lvl4pPr>
            <a:lvl5pPr marL="2015468" indent="0">
              <a:buNone/>
              <a:defRPr sz="1000"/>
            </a:lvl5pPr>
            <a:lvl6pPr marL="2519335" indent="0">
              <a:buNone/>
              <a:defRPr sz="1000"/>
            </a:lvl6pPr>
            <a:lvl7pPr marL="3023201" indent="0">
              <a:buNone/>
              <a:defRPr sz="1000"/>
            </a:lvl7pPr>
            <a:lvl8pPr marL="3527069" indent="0">
              <a:buNone/>
              <a:defRPr sz="1000"/>
            </a:lvl8pPr>
            <a:lvl9pPr marL="4030936"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67198-1490-4966-8A60-494E1129161E}" type="datetimeFigureOut">
              <a:rPr lang="en-US" smtClean="0"/>
              <a:pPr/>
              <a:t>5/15/2016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0713B57-CB94-4C4B-BF83-C2321CEF4481}" type="slidenum">
              <a:rPr lang="en-IN" smtClean="0"/>
              <a:pPr/>
              <a:t>‹#›</a:t>
            </a:fld>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4031" y="302737"/>
            <a:ext cx="9072563" cy="1259946"/>
          </a:xfrm>
          <a:prstGeom prst="rect">
            <a:avLst/>
          </a:prstGeom>
        </p:spPr>
        <p:txBody>
          <a:bodyPr vert="horz" lIns="100772" tIns="50387" rIns="100772" bIns="50387"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504031" y="1763927"/>
            <a:ext cx="9072563" cy="4989036"/>
          </a:xfrm>
          <a:prstGeom prst="rect">
            <a:avLst/>
          </a:prstGeom>
        </p:spPr>
        <p:txBody>
          <a:bodyPr vert="horz" lIns="100772" tIns="50387" rIns="100772" bIns="5038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504031" y="7006701"/>
            <a:ext cx="2352146" cy="402483"/>
          </a:xfrm>
          <a:prstGeom prst="rect">
            <a:avLst/>
          </a:prstGeom>
        </p:spPr>
        <p:txBody>
          <a:bodyPr vert="horz" lIns="100772" tIns="50387" rIns="100772" bIns="50387" rtlCol="0" anchor="ctr"/>
          <a:lstStyle>
            <a:lvl1pPr algn="l">
              <a:defRPr sz="1300">
                <a:solidFill>
                  <a:schemeClr val="tx1">
                    <a:tint val="75000"/>
                  </a:schemeClr>
                </a:solidFill>
              </a:defRPr>
            </a:lvl1pPr>
          </a:lstStyle>
          <a:p>
            <a:fld id="{FAC67198-1490-4966-8A60-494E1129161E}" type="datetimeFigureOut">
              <a:rPr lang="en-US" smtClean="0"/>
              <a:pPr/>
              <a:t>5/15/2016</a:t>
            </a:fld>
            <a:endParaRPr lang="en-IN" dirty="0"/>
          </a:p>
        </p:txBody>
      </p:sp>
      <p:sp>
        <p:nvSpPr>
          <p:cNvPr id="5" name="Footer Placeholder 4"/>
          <p:cNvSpPr>
            <a:spLocks noGrp="1"/>
          </p:cNvSpPr>
          <p:nvPr>
            <p:ph type="ftr" sz="quarter" idx="3"/>
          </p:nvPr>
        </p:nvSpPr>
        <p:spPr>
          <a:xfrm>
            <a:off x="3444214" y="7006701"/>
            <a:ext cx="3192198" cy="402483"/>
          </a:xfrm>
          <a:prstGeom prst="rect">
            <a:avLst/>
          </a:prstGeom>
        </p:spPr>
        <p:txBody>
          <a:bodyPr vert="horz" lIns="100772" tIns="50387" rIns="100772" bIns="50387" rtlCol="0" anchor="ctr"/>
          <a:lstStyle>
            <a:lvl1pPr algn="ctr">
              <a:defRPr sz="13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7224448" y="7006701"/>
            <a:ext cx="2352146" cy="402483"/>
          </a:xfrm>
          <a:prstGeom prst="rect">
            <a:avLst/>
          </a:prstGeom>
        </p:spPr>
        <p:txBody>
          <a:bodyPr vert="horz" lIns="100772" tIns="50387" rIns="100772" bIns="50387" rtlCol="0" anchor="ctr"/>
          <a:lstStyle>
            <a:lvl1pPr algn="r">
              <a:defRPr sz="1300">
                <a:solidFill>
                  <a:schemeClr val="tx1">
                    <a:tint val="75000"/>
                  </a:schemeClr>
                </a:solidFill>
              </a:defRPr>
            </a:lvl1pPr>
          </a:lstStyle>
          <a:p>
            <a:fld id="{70713B57-CB94-4C4B-BF83-C2321CEF4481}"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007734" rtl="0" eaLnBrk="1" latinLnBrk="0" hangingPunct="1">
        <a:spcBef>
          <a:spcPct val="0"/>
        </a:spcBef>
        <a:buNone/>
        <a:defRPr sz="4900" kern="1200">
          <a:solidFill>
            <a:schemeClr val="tx1"/>
          </a:solidFill>
          <a:latin typeface="+mj-lt"/>
          <a:ea typeface="+mj-ea"/>
          <a:cs typeface="+mj-cs"/>
        </a:defRPr>
      </a:lvl1pPr>
    </p:titleStyle>
    <p:bodyStyle>
      <a:lvl1pPr marL="377900" indent="-377900" algn="l" defTabSz="1007734" rtl="0" eaLnBrk="1" latinLnBrk="0" hangingPunct="1">
        <a:spcBef>
          <a:spcPct val="20000"/>
        </a:spcBef>
        <a:buFont typeface="Arial" pitchFamily="34" charset="0"/>
        <a:buChar char="•"/>
        <a:defRPr sz="3500" kern="1200">
          <a:solidFill>
            <a:schemeClr val="tx1"/>
          </a:solidFill>
          <a:latin typeface="+mn-lt"/>
          <a:ea typeface="+mn-ea"/>
          <a:cs typeface="+mn-cs"/>
        </a:defRPr>
      </a:lvl1pPr>
      <a:lvl2pPr marL="818784" indent="-314916" algn="l" defTabSz="1007734" rtl="0" eaLnBrk="1" latinLnBrk="0" hangingPunct="1">
        <a:spcBef>
          <a:spcPct val="20000"/>
        </a:spcBef>
        <a:buFont typeface="Arial" pitchFamily="34" charset="0"/>
        <a:buChar char="–"/>
        <a:defRPr sz="3100" kern="1200">
          <a:solidFill>
            <a:schemeClr val="tx1"/>
          </a:solidFill>
          <a:latin typeface="+mn-lt"/>
          <a:ea typeface="+mn-ea"/>
          <a:cs typeface="+mn-cs"/>
        </a:defRPr>
      </a:lvl2pPr>
      <a:lvl3pPr marL="1259669" indent="-251934" algn="l" defTabSz="1007734" rtl="0" eaLnBrk="1" latinLnBrk="0" hangingPunct="1">
        <a:spcBef>
          <a:spcPct val="20000"/>
        </a:spcBef>
        <a:buFont typeface="Arial" pitchFamily="34" charset="0"/>
        <a:buChar char="•"/>
        <a:defRPr sz="2600" kern="1200">
          <a:solidFill>
            <a:schemeClr val="tx1"/>
          </a:solidFill>
          <a:latin typeface="+mn-lt"/>
          <a:ea typeface="+mn-ea"/>
          <a:cs typeface="+mn-cs"/>
        </a:defRPr>
      </a:lvl3pPr>
      <a:lvl4pPr marL="1763534"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267402"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771269"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275136"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779003"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282870"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07734" rtl="0" eaLnBrk="1" latinLnBrk="0" hangingPunct="1">
        <a:defRPr sz="2000" kern="1200">
          <a:solidFill>
            <a:schemeClr val="tx1"/>
          </a:solidFill>
          <a:latin typeface="+mn-lt"/>
          <a:ea typeface="+mn-ea"/>
          <a:cs typeface="+mn-cs"/>
        </a:defRPr>
      </a:lvl1pPr>
      <a:lvl2pPr marL="503868" algn="l" defTabSz="1007734" rtl="0" eaLnBrk="1" latinLnBrk="0" hangingPunct="1">
        <a:defRPr sz="2000" kern="1200">
          <a:solidFill>
            <a:schemeClr val="tx1"/>
          </a:solidFill>
          <a:latin typeface="+mn-lt"/>
          <a:ea typeface="+mn-ea"/>
          <a:cs typeface="+mn-cs"/>
        </a:defRPr>
      </a:lvl2pPr>
      <a:lvl3pPr marL="1007734" algn="l" defTabSz="1007734" rtl="0" eaLnBrk="1" latinLnBrk="0" hangingPunct="1">
        <a:defRPr sz="2000" kern="1200">
          <a:solidFill>
            <a:schemeClr val="tx1"/>
          </a:solidFill>
          <a:latin typeface="+mn-lt"/>
          <a:ea typeface="+mn-ea"/>
          <a:cs typeface="+mn-cs"/>
        </a:defRPr>
      </a:lvl3pPr>
      <a:lvl4pPr marL="1511602" algn="l" defTabSz="1007734" rtl="0" eaLnBrk="1" latinLnBrk="0" hangingPunct="1">
        <a:defRPr sz="2000" kern="1200">
          <a:solidFill>
            <a:schemeClr val="tx1"/>
          </a:solidFill>
          <a:latin typeface="+mn-lt"/>
          <a:ea typeface="+mn-ea"/>
          <a:cs typeface="+mn-cs"/>
        </a:defRPr>
      </a:lvl4pPr>
      <a:lvl5pPr marL="2015468" algn="l" defTabSz="1007734" rtl="0" eaLnBrk="1" latinLnBrk="0" hangingPunct="1">
        <a:defRPr sz="2000" kern="1200">
          <a:solidFill>
            <a:schemeClr val="tx1"/>
          </a:solidFill>
          <a:latin typeface="+mn-lt"/>
          <a:ea typeface="+mn-ea"/>
          <a:cs typeface="+mn-cs"/>
        </a:defRPr>
      </a:lvl5pPr>
      <a:lvl6pPr marL="2519335" algn="l" defTabSz="1007734" rtl="0" eaLnBrk="1" latinLnBrk="0" hangingPunct="1">
        <a:defRPr sz="2000" kern="1200">
          <a:solidFill>
            <a:schemeClr val="tx1"/>
          </a:solidFill>
          <a:latin typeface="+mn-lt"/>
          <a:ea typeface="+mn-ea"/>
          <a:cs typeface="+mn-cs"/>
        </a:defRPr>
      </a:lvl6pPr>
      <a:lvl7pPr marL="3023201" algn="l" defTabSz="1007734" rtl="0" eaLnBrk="1" latinLnBrk="0" hangingPunct="1">
        <a:defRPr sz="2000" kern="1200">
          <a:solidFill>
            <a:schemeClr val="tx1"/>
          </a:solidFill>
          <a:latin typeface="+mn-lt"/>
          <a:ea typeface="+mn-ea"/>
          <a:cs typeface="+mn-cs"/>
        </a:defRPr>
      </a:lvl7pPr>
      <a:lvl8pPr marL="3527069" algn="l" defTabSz="1007734" rtl="0" eaLnBrk="1" latinLnBrk="0" hangingPunct="1">
        <a:defRPr sz="2000" kern="1200">
          <a:solidFill>
            <a:schemeClr val="tx1"/>
          </a:solidFill>
          <a:latin typeface="+mn-lt"/>
          <a:ea typeface="+mn-ea"/>
          <a:cs typeface="+mn-cs"/>
        </a:defRPr>
      </a:lvl8pPr>
      <a:lvl9pPr marL="4030936" algn="l" defTabSz="100773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6" y="122238"/>
            <a:ext cx="9072563" cy="885823"/>
          </a:xfrm>
        </p:spPr>
        <p:txBody>
          <a:bodyPr/>
          <a:lstStyle/>
          <a:p>
            <a:r>
              <a:rPr lang="en-US" dirty="0" smtClean="0">
                <a:latin typeface="Times New Roman" pitchFamily="18" charset="0"/>
                <a:cs typeface="Times New Roman" pitchFamily="18" charset="0"/>
              </a:rPr>
              <a:t>Process &amp; Multiprocessing</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504826" y="1036636"/>
            <a:ext cx="9072563" cy="6324600"/>
          </a:xfrm>
        </p:spPr>
        <p:txBody>
          <a:bodyPr/>
          <a:lstStyle/>
          <a:p>
            <a:pPr>
              <a:buNone/>
            </a:pPr>
            <a:r>
              <a:rPr lang="en-US" sz="2400" b="1" dirty="0">
                <a:latin typeface="Times New Roman" pitchFamily="18" charset="0"/>
                <a:cs typeface="Times New Roman" pitchFamily="18" charset="0"/>
              </a:rPr>
              <a:t>Process ?</a:t>
            </a:r>
          </a:p>
          <a:p>
            <a:pPr lvl="1">
              <a:buFont typeface="Wingdings" pitchFamily="2" charset="2"/>
              <a:buChar char="§"/>
            </a:pPr>
            <a:r>
              <a:rPr lang="en-US" altLang="en-US" sz="2400" dirty="0">
                <a:latin typeface="Times New Roman" pitchFamily="18" charset="0"/>
                <a:cs typeface="Times New Roman" pitchFamily="18" charset="0"/>
              </a:rPr>
              <a:t>Simply can be defined as a program in execution having its own memory </a:t>
            </a:r>
            <a:r>
              <a:rPr lang="en-US" altLang="en-US" sz="2400" dirty="0" smtClean="0">
                <a:latin typeface="Times New Roman" pitchFamily="18" charset="0"/>
                <a:cs typeface="Times New Roman" pitchFamily="18" charset="0"/>
              </a:rPr>
              <a:t>space</a:t>
            </a:r>
          </a:p>
          <a:p>
            <a:pPr lvl="1">
              <a:buFont typeface="Wingdings" pitchFamily="2" charset="2"/>
              <a:buChar char="§"/>
            </a:pPr>
            <a:r>
              <a:rPr lang="en-US" sz="2400" dirty="0" smtClean="0">
                <a:latin typeface="Times New Roman" pitchFamily="18" charset="0"/>
                <a:cs typeface="Times New Roman" pitchFamily="18" charset="0"/>
              </a:rPr>
              <a:t>No </a:t>
            </a:r>
            <a:r>
              <a:rPr lang="en-US" sz="2400" dirty="0">
                <a:latin typeface="Times New Roman" pitchFamily="18" charset="0"/>
                <a:cs typeface="Times New Roman" pitchFamily="18" charset="0"/>
              </a:rPr>
              <a:t>two processes share their  address space or memory space.</a:t>
            </a:r>
          </a:p>
          <a:p>
            <a:pPr lvl="1">
              <a:buFont typeface="Wingdings" pitchFamily="2" charset="2"/>
              <a:buChar char="§"/>
            </a:pPr>
            <a:r>
              <a:rPr lang="en-US" sz="2400" dirty="0">
                <a:latin typeface="Times New Roman" pitchFamily="18" charset="0"/>
                <a:cs typeface="Times New Roman" pitchFamily="18" charset="0"/>
              </a:rPr>
              <a:t>Process is  heavy weighted </a:t>
            </a:r>
          </a:p>
          <a:p>
            <a:pPr>
              <a:buNone/>
            </a:pPr>
            <a:r>
              <a:rPr lang="en-US" sz="2400" b="1" dirty="0">
                <a:latin typeface="Times New Roman" pitchFamily="18" charset="0"/>
                <a:cs typeface="Times New Roman" pitchFamily="18" charset="0"/>
              </a:rPr>
              <a:t>Multiprocessing?</a:t>
            </a:r>
          </a:p>
          <a:p>
            <a:pPr lvl="1">
              <a:buFont typeface="Wingdings" pitchFamily="2" charset="2"/>
              <a:buChar char="§"/>
            </a:pPr>
            <a:r>
              <a:rPr lang="en-US" sz="2400" dirty="0">
                <a:latin typeface="Times New Roman" pitchFamily="18" charset="0"/>
                <a:cs typeface="Times New Roman" pitchFamily="18" charset="0"/>
              </a:rPr>
              <a:t>Allowing more than one processes to be running at one time.</a:t>
            </a:r>
          </a:p>
          <a:p>
            <a:pPr lvl="1">
              <a:buFont typeface="Wingdings" pitchFamily="2" charset="2"/>
              <a:buChar char="§"/>
            </a:pPr>
            <a:r>
              <a:rPr lang="en-US" sz="2400" dirty="0">
                <a:latin typeface="Times New Roman" pitchFamily="18" charset="0"/>
                <a:cs typeface="Times New Roman" pitchFamily="18" charset="0"/>
              </a:rPr>
              <a:t>CPU switches back-and-forth among these processes  using </a:t>
            </a:r>
            <a:r>
              <a:rPr lang="en-US" sz="2400" b="1" dirty="0">
                <a:latin typeface="Times New Roman" pitchFamily="18" charset="0"/>
                <a:cs typeface="Times New Roman" pitchFamily="18" charset="0"/>
              </a:rPr>
              <a:t>scheduling scheme</a:t>
            </a:r>
            <a:r>
              <a:rPr lang="en-US" sz="2400" dirty="0">
                <a:latin typeface="Times New Roman" pitchFamily="18" charset="0"/>
                <a:cs typeface="Times New Roman" pitchFamily="18" charset="0"/>
              </a:rPr>
              <a:t>, providing an illusion of running more than one programs at the same time.</a:t>
            </a:r>
          </a:p>
          <a:p>
            <a:pPr lvl="1">
              <a:buFont typeface="Wingdings" pitchFamily="2" charset="2"/>
              <a:buChar char="§"/>
            </a:pPr>
            <a:r>
              <a:rPr lang="en-US" sz="2400" dirty="0">
                <a:solidFill>
                  <a:srgbClr val="C00000"/>
                </a:solidFill>
                <a:latin typeface="Times New Roman" pitchFamily="18" charset="0"/>
                <a:cs typeface="Times New Roman" pitchFamily="18" charset="0"/>
              </a:rPr>
              <a:t>Context switching </a:t>
            </a:r>
            <a:r>
              <a:rPr lang="en-US" sz="2400" dirty="0">
                <a:latin typeface="Times New Roman" pitchFamily="18" charset="0"/>
                <a:cs typeface="Times New Roman" pitchFamily="18" charset="0"/>
              </a:rPr>
              <a:t>is a heavy weight job </a:t>
            </a:r>
          </a:p>
          <a:p>
            <a:pPr lvl="1">
              <a:buNone/>
            </a:pPr>
            <a:endParaRPr lang="en-US" sz="2400" dirty="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5714237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46037"/>
            <a:ext cx="9072563" cy="678446"/>
          </a:xfrm>
        </p:spPr>
        <p:txBody>
          <a:bodyPr>
            <a:normAutofit fontScale="90000"/>
          </a:bodyPr>
          <a:lstStyle/>
          <a:p>
            <a:r>
              <a:rPr lang="en-US" b="1" dirty="0" smtClean="0">
                <a:latin typeface="Times New Roman" pitchFamily="18" charset="0"/>
                <a:cs typeface="Times New Roman" pitchFamily="18" charset="0"/>
              </a:rPr>
              <a:t>Solution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504826" y="731837"/>
            <a:ext cx="9072563" cy="6629400"/>
          </a:xfrm>
        </p:spPr>
        <p:txBody>
          <a:bodyPr>
            <a:noAutofit/>
          </a:bodyPr>
          <a:lstStyle/>
          <a:p>
            <a:pPr>
              <a:buNone/>
            </a:pPr>
            <a:r>
              <a:rPr lang="en-IN" sz="1800" dirty="0" smtClean="0">
                <a:latin typeface="Times New Roman" pitchFamily="18" charset="0"/>
                <a:cs typeface="Times New Roman" pitchFamily="18" charset="0"/>
              </a:rPr>
              <a:t>public class Demo2 </a:t>
            </a:r>
            <a:r>
              <a:rPr lang="en-US" sz="1800" b="1" dirty="0">
                <a:solidFill>
                  <a:srgbClr val="7F0055"/>
                </a:solidFill>
                <a:latin typeface="Courier New"/>
              </a:rPr>
              <a:t>extends</a:t>
            </a:r>
            <a:r>
              <a:rPr lang="en-US" sz="1800" b="1" dirty="0">
                <a:solidFill>
                  <a:srgbClr val="000000"/>
                </a:solidFill>
                <a:latin typeface="Courier New"/>
              </a:rPr>
              <a:t> Thread</a:t>
            </a:r>
          </a:p>
          <a:p>
            <a:pPr>
              <a:buNone/>
            </a:pPr>
            <a:r>
              <a:rPr lang="en-IN" sz="1800" dirty="0" smtClean="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public void run()</a:t>
            </a:r>
          </a:p>
          <a:p>
            <a:pPr>
              <a:buNone/>
            </a:pP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call_function();</a:t>
            </a:r>
          </a:p>
          <a:p>
            <a:pPr>
              <a:buNone/>
            </a:pP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void call_function(){</a:t>
            </a:r>
          </a:p>
          <a:p>
            <a:pPr>
              <a:buNone/>
            </a:pPr>
            <a:r>
              <a:rPr lang="en-IN" sz="1800" dirty="0" smtClean="0">
                <a:latin typeface="Times New Roman" pitchFamily="18" charset="0"/>
                <a:cs typeface="Times New Roman" pitchFamily="18" charset="0"/>
              </a:rPr>
              <a:t>for (int i=0;i&lt;5;i++)</a:t>
            </a:r>
          </a:p>
          <a:p>
            <a:pPr>
              <a:buNone/>
            </a:pP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System.out.println(i);</a:t>
            </a:r>
          </a:p>
          <a:p>
            <a:pPr>
              <a:buNone/>
            </a:pPr>
            <a:r>
              <a:rPr lang="en-IN" sz="1800" dirty="0" smtClean="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public static void main(String args[])</a:t>
            </a:r>
          </a:p>
          <a:p>
            <a:pPr>
              <a:buNone/>
            </a:pP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Demo2 d1=new Demo2();</a:t>
            </a:r>
          </a:p>
          <a:p>
            <a:pPr>
              <a:buNone/>
            </a:pPr>
            <a:r>
              <a:rPr lang="en-IN" sz="1800" dirty="0" smtClean="0">
                <a:latin typeface="Times New Roman" pitchFamily="18" charset="0"/>
                <a:cs typeface="Times New Roman" pitchFamily="18" charset="0"/>
              </a:rPr>
              <a:t>Demo2 d2=new Demo2();</a:t>
            </a:r>
          </a:p>
          <a:p>
            <a:pPr>
              <a:buNone/>
            </a:pPr>
            <a:r>
              <a:rPr lang="en-IN" sz="1800" dirty="0">
                <a:latin typeface="Times New Roman" pitchFamily="18" charset="0"/>
                <a:cs typeface="Times New Roman" pitchFamily="18" charset="0"/>
              </a:rPr>
              <a:t>d1.start</a:t>
            </a:r>
            <a:r>
              <a:rPr lang="en-IN" sz="1800" dirty="0" smtClean="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d2.start();</a:t>
            </a:r>
          </a:p>
          <a:p>
            <a:pPr>
              <a:buNone/>
            </a:pPr>
            <a:r>
              <a:rPr lang="en-IN"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p:txBody>
      </p:sp>
    </p:spTree>
    <p:extLst>
      <p:ext uri="{BB962C8B-B14F-4D97-AF65-F5344CB8AC3E}">
        <p14:creationId xmlns:p14="http://schemas.microsoft.com/office/powerpoint/2010/main" val="16347436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46037"/>
            <a:ext cx="9072563" cy="685800"/>
          </a:xfrm>
        </p:spPr>
        <p:txBody>
          <a:bodyPr>
            <a:normAutofit fontScale="90000"/>
          </a:bodyPr>
          <a:lstStyle/>
          <a:p>
            <a:r>
              <a:rPr lang="en-US" b="1" dirty="0" smtClean="0">
                <a:solidFill>
                  <a:srgbClr val="00B0F0"/>
                </a:solidFill>
                <a:latin typeface="Times New Roman" pitchFamily="18" charset="0"/>
                <a:cs typeface="Times New Roman" pitchFamily="18" charset="0"/>
              </a:rPr>
              <a:t>Exercise</a:t>
            </a:r>
            <a:endParaRPr lang="en-US"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504031" y="808037"/>
            <a:ext cx="9072563" cy="6477000"/>
          </a:xfrm>
        </p:spPr>
        <p:txBody>
          <a:bodyPr>
            <a:normAutofit/>
          </a:bodyPr>
          <a:lstStyle/>
          <a:p>
            <a:pPr>
              <a:buNone/>
            </a:pPr>
            <a:r>
              <a:rPr lang="en-US" sz="2400" b="1" dirty="0" smtClean="0">
                <a:latin typeface="Times New Roman" pitchFamily="18" charset="0"/>
                <a:cs typeface="Times New Roman" pitchFamily="18" charset="0"/>
              </a:rPr>
              <a:t>Use the Runnable interface to convert the following class into a thread.</a:t>
            </a:r>
          </a:p>
          <a:p>
            <a:pPr>
              <a:buNone/>
            </a:pPr>
            <a:r>
              <a:rPr lang="en-US" sz="2000" dirty="0" smtClean="0">
                <a:latin typeface="Times New Roman" pitchFamily="18" charset="0"/>
                <a:cs typeface="Times New Roman" pitchFamily="18" charset="0"/>
              </a:rPr>
              <a:t>public class Demo2</a:t>
            </a:r>
          </a:p>
          <a:p>
            <a:pPr>
              <a:buNone/>
            </a:pPr>
            <a:r>
              <a:rPr lang="en-US" sz="2000" dirty="0" smtClean="0">
                <a:latin typeface="Times New Roman" pitchFamily="18" charset="0"/>
                <a:cs typeface="Times New Roman" pitchFamily="18" charset="0"/>
              </a:rPr>
              <a:t>{</a:t>
            </a:r>
          </a:p>
          <a:p>
            <a:pPr>
              <a:buNone/>
            </a:pPr>
            <a:r>
              <a:rPr lang="en-US" sz="2000" dirty="0" smtClean="0">
                <a:latin typeface="Times New Roman" pitchFamily="18" charset="0"/>
                <a:cs typeface="Times New Roman" pitchFamily="18" charset="0"/>
              </a:rPr>
              <a:t>void call_function(){</a:t>
            </a:r>
          </a:p>
          <a:p>
            <a:pPr>
              <a:buNone/>
            </a:pPr>
            <a:r>
              <a:rPr lang="en-US" sz="2000" dirty="0" smtClean="0">
                <a:latin typeface="Times New Roman" pitchFamily="18" charset="0"/>
                <a:cs typeface="Times New Roman" pitchFamily="18" charset="0"/>
              </a:rPr>
              <a:t>for (int i=0;i&lt;5;i++)</a:t>
            </a:r>
          </a:p>
          <a:p>
            <a:pPr>
              <a:buNone/>
            </a:pPr>
            <a:r>
              <a:rPr lang="en-US" sz="2000" dirty="0" smtClean="0">
                <a:latin typeface="Times New Roman" pitchFamily="18" charset="0"/>
                <a:cs typeface="Times New Roman" pitchFamily="18" charset="0"/>
              </a:rPr>
              <a:t>{</a:t>
            </a:r>
          </a:p>
          <a:p>
            <a:pPr>
              <a:buNone/>
            </a:pPr>
            <a:r>
              <a:rPr lang="en-US" sz="2000" dirty="0" smtClean="0">
                <a:latin typeface="Times New Roman" pitchFamily="18" charset="0"/>
                <a:cs typeface="Times New Roman" pitchFamily="18" charset="0"/>
              </a:rPr>
              <a:t>System.out.println(i);}}</a:t>
            </a:r>
          </a:p>
          <a:p>
            <a:pPr>
              <a:buNone/>
            </a:pPr>
            <a:r>
              <a:rPr lang="en-US" sz="2000" dirty="0" smtClean="0">
                <a:latin typeface="Times New Roman" pitchFamily="18" charset="0"/>
                <a:cs typeface="Times New Roman" pitchFamily="18" charset="0"/>
              </a:rPr>
              <a:t>public static void main(String args[])</a:t>
            </a:r>
          </a:p>
          <a:p>
            <a:pPr>
              <a:buNone/>
            </a:pPr>
            <a:r>
              <a:rPr lang="en-US" sz="2000" dirty="0" smtClean="0">
                <a:latin typeface="Times New Roman" pitchFamily="18" charset="0"/>
                <a:cs typeface="Times New Roman" pitchFamily="18" charset="0"/>
              </a:rPr>
              <a:t>{</a:t>
            </a:r>
          </a:p>
          <a:p>
            <a:pPr>
              <a:buNone/>
            </a:pPr>
            <a:r>
              <a:rPr lang="en-US" sz="2000" dirty="0" smtClean="0">
                <a:latin typeface="Times New Roman" pitchFamily="18" charset="0"/>
                <a:cs typeface="Times New Roman" pitchFamily="18" charset="0"/>
              </a:rPr>
              <a:t>Demo2 d1=new Demo2();</a:t>
            </a:r>
          </a:p>
          <a:p>
            <a:pPr>
              <a:buNone/>
            </a:pPr>
            <a:r>
              <a:rPr lang="en-US" sz="2000" dirty="0" smtClean="0">
                <a:latin typeface="Times New Roman" pitchFamily="18" charset="0"/>
                <a:cs typeface="Times New Roman" pitchFamily="18" charset="0"/>
              </a:rPr>
              <a:t>Demo2 d2=new Demo2();</a:t>
            </a:r>
          </a:p>
          <a:p>
            <a:pPr>
              <a:buNone/>
            </a:pPr>
            <a:r>
              <a:rPr lang="en-US" sz="2000" dirty="0" smtClean="0">
                <a:latin typeface="Times New Roman" pitchFamily="18" charset="0"/>
                <a:cs typeface="Times New Roman" pitchFamily="18" charset="0"/>
              </a:rPr>
              <a:t>d1.call_function();</a:t>
            </a:r>
          </a:p>
          <a:p>
            <a:pPr>
              <a:buNone/>
            </a:pPr>
            <a:r>
              <a:rPr lang="en-US" sz="2000" dirty="0" smtClean="0">
                <a:latin typeface="Times New Roman" pitchFamily="18" charset="0"/>
                <a:cs typeface="Times New Roman" pitchFamily="18" charset="0"/>
              </a:rPr>
              <a:t>d2.call_function();</a:t>
            </a:r>
          </a:p>
          <a:p>
            <a:pPr>
              <a:buNone/>
            </a:pPr>
            <a:r>
              <a:rPr lang="en-US" sz="2000" dirty="0" smtClean="0">
                <a:latin typeface="Times New Roman" pitchFamily="18" charset="0"/>
                <a:cs typeface="Times New Roman" pitchFamily="18" charset="0"/>
              </a:rPr>
              <a:t>}}</a:t>
            </a:r>
          </a:p>
          <a:p>
            <a:pPr>
              <a:buNone/>
            </a:pP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46037"/>
            <a:ext cx="9072563" cy="678446"/>
          </a:xfrm>
        </p:spPr>
        <p:txBody>
          <a:bodyPr>
            <a:normAutofit fontScale="90000"/>
          </a:bodyPr>
          <a:lstStyle/>
          <a:p>
            <a:r>
              <a:rPr lang="en-US" b="1" dirty="0" smtClean="0">
                <a:latin typeface="Times New Roman" pitchFamily="18" charset="0"/>
                <a:cs typeface="Times New Roman" pitchFamily="18" charset="0"/>
              </a:rPr>
              <a:t>Solution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504826" y="731837"/>
            <a:ext cx="9072563" cy="6629400"/>
          </a:xfrm>
        </p:spPr>
        <p:txBody>
          <a:bodyPr>
            <a:noAutofit/>
          </a:bodyPr>
          <a:lstStyle/>
          <a:p>
            <a:pPr>
              <a:buNone/>
            </a:pPr>
            <a:r>
              <a:rPr lang="en-IN" sz="1800" dirty="0" smtClean="0">
                <a:latin typeface="Times New Roman" pitchFamily="18" charset="0"/>
                <a:cs typeface="Times New Roman" pitchFamily="18" charset="0"/>
              </a:rPr>
              <a:t>public class Demo2 implements Runnable</a:t>
            </a:r>
          </a:p>
          <a:p>
            <a:pPr>
              <a:buNone/>
            </a:pP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public void run()</a:t>
            </a:r>
          </a:p>
          <a:p>
            <a:pPr>
              <a:buNone/>
            </a:pP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call_function();</a:t>
            </a:r>
          </a:p>
          <a:p>
            <a:pPr>
              <a:buNone/>
            </a:pP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void call_function(){</a:t>
            </a:r>
          </a:p>
          <a:p>
            <a:pPr>
              <a:buNone/>
            </a:pPr>
            <a:r>
              <a:rPr lang="en-IN" sz="1800" dirty="0" smtClean="0">
                <a:latin typeface="Times New Roman" pitchFamily="18" charset="0"/>
                <a:cs typeface="Times New Roman" pitchFamily="18" charset="0"/>
              </a:rPr>
              <a:t>for (int i=0;i&lt;5;i++)</a:t>
            </a:r>
          </a:p>
          <a:p>
            <a:pPr>
              <a:buNone/>
            </a:pP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System.out.println(i);</a:t>
            </a:r>
          </a:p>
          <a:p>
            <a:pPr>
              <a:buNone/>
            </a:pPr>
            <a:r>
              <a:rPr lang="en-IN" sz="1800" dirty="0" smtClean="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public static void main(String args[])</a:t>
            </a:r>
          </a:p>
          <a:p>
            <a:pPr>
              <a:buNone/>
            </a:pP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Demo2 d1=new Demo2();</a:t>
            </a:r>
          </a:p>
          <a:p>
            <a:pPr>
              <a:buNone/>
            </a:pPr>
            <a:r>
              <a:rPr lang="en-IN" sz="1800" dirty="0" smtClean="0">
                <a:latin typeface="Times New Roman" pitchFamily="18" charset="0"/>
                <a:cs typeface="Times New Roman" pitchFamily="18" charset="0"/>
              </a:rPr>
              <a:t>Thread thread1 = new Thread(d1); </a:t>
            </a:r>
          </a:p>
          <a:p>
            <a:pPr>
              <a:buNone/>
            </a:pPr>
            <a:r>
              <a:rPr lang="en-IN" sz="1800" dirty="0" smtClean="0">
                <a:latin typeface="Times New Roman" pitchFamily="18" charset="0"/>
                <a:cs typeface="Times New Roman" pitchFamily="18" charset="0"/>
              </a:rPr>
              <a:t>   Demo2 d2=new Demo2();</a:t>
            </a:r>
          </a:p>
          <a:p>
            <a:pPr>
              <a:buNone/>
            </a:pPr>
            <a:r>
              <a:rPr lang="en-IN" sz="1800" dirty="0" smtClean="0">
                <a:latin typeface="Times New Roman" pitchFamily="18" charset="0"/>
                <a:cs typeface="Times New Roman" pitchFamily="18" charset="0"/>
              </a:rPr>
              <a:t>  Thread thread2 = new Thread(d2); </a:t>
            </a:r>
          </a:p>
          <a:p>
            <a:pPr>
              <a:buNone/>
            </a:pPr>
            <a:r>
              <a:rPr lang="en-IN" sz="1800" dirty="0" smtClean="0">
                <a:latin typeface="Times New Roman" pitchFamily="18" charset="0"/>
                <a:cs typeface="Times New Roman" pitchFamily="18" charset="0"/>
              </a:rPr>
              <a:t>     thread1.start();     </a:t>
            </a:r>
          </a:p>
          <a:p>
            <a:pPr>
              <a:buNone/>
            </a:pPr>
            <a:r>
              <a:rPr lang="en-IN" sz="1800" dirty="0" smtClean="0">
                <a:latin typeface="Times New Roman" pitchFamily="18" charset="0"/>
                <a:cs typeface="Times New Roman" pitchFamily="18" charset="0"/>
              </a:rPr>
              <a:t>     thread2.start();</a:t>
            </a:r>
          </a:p>
          <a:p>
            <a:pPr>
              <a:buNone/>
            </a:pPr>
            <a:r>
              <a:rPr lang="en-IN"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6" y="303214"/>
            <a:ext cx="9072563" cy="809624"/>
          </a:xfrm>
        </p:spPr>
        <p:txBody>
          <a:bodyPr>
            <a:normAutofit fontScale="90000"/>
          </a:bodyPr>
          <a:lstStyle/>
          <a:p>
            <a:r>
              <a:rPr lang="en-US" b="1" dirty="0" smtClean="0">
                <a:solidFill>
                  <a:srgbClr val="0070C0"/>
                </a:solidFill>
                <a:latin typeface="Times New Roman" pitchFamily="18" charset="0"/>
                <a:cs typeface="Times New Roman" pitchFamily="18" charset="0"/>
              </a:rPr>
              <a:t>Thread States &amp; Life Cycle</a:t>
            </a:r>
            <a:endParaRPr lang="en-US" b="1" dirty="0">
              <a:solidFill>
                <a:srgbClr val="0070C0"/>
              </a:solidFill>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cstate="print"/>
          <a:srcRect/>
          <a:stretch>
            <a:fillRect/>
          </a:stretch>
        </p:blipFill>
        <p:spPr bwMode="auto">
          <a:xfrm>
            <a:off x="620713" y="4694237"/>
            <a:ext cx="8963025" cy="243840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2144712" y="1112837"/>
            <a:ext cx="4800600" cy="358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312" y="1036637"/>
            <a:ext cx="9072563" cy="5867400"/>
          </a:xfrm>
        </p:spPr>
        <p:txBody>
          <a:bodyPr>
            <a:normAutofit/>
          </a:bodyPr>
          <a:lstStyle/>
          <a:p>
            <a:pPr>
              <a:buFont typeface="Wingdings" pitchFamily="2" charset="2"/>
              <a:buChar char="ü"/>
            </a:pPr>
            <a:r>
              <a:rPr lang="en-US" sz="2000" dirty="0">
                <a:latin typeface="Times New Roman" pitchFamily="18" charset="0"/>
                <a:cs typeface="Times New Roman" pitchFamily="18" charset="0"/>
              </a:rPr>
              <a:t>When first created, a thread is in the ready state, which means that it is ready to run. In the ready state, a thread is waiting in the </a:t>
            </a:r>
            <a:r>
              <a:rPr lang="en-US" sz="2000" b="1" dirty="0">
                <a:latin typeface="Times New Roman" pitchFamily="18" charset="0"/>
                <a:cs typeface="Times New Roman" pitchFamily="18" charset="0"/>
              </a:rPr>
              <a:t>ready queue.</a:t>
            </a:r>
            <a:endParaRPr lang="en-US" sz="2000" dirty="0">
              <a:latin typeface="Times New Roman" pitchFamily="18" charset="0"/>
              <a:cs typeface="Times New Roman" pitchFamily="18" charset="0"/>
            </a:endParaRPr>
          </a:p>
          <a:p>
            <a:pPr marL="0" indent="0">
              <a:buNone/>
            </a:pPr>
            <a:r>
              <a:rPr lang="en-US" sz="2000" dirty="0" smtClean="0">
                <a:latin typeface="Times New Roman" pitchFamily="18" charset="0"/>
                <a:cs typeface="Times New Roman" pitchFamily="18" charset="0"/>
              </a:rPr>
              <a:t> </a:t>
            </a:r>
          </a:p>
          <a:p>
            <a:pPr>
              <a:buFont typeface="Wingdings" pitchFamily="2" charset="2"/>
              <a:buChar char="ü"/>
            </a:pPr>
            <a:r>
              <a:rPr lang="en-US" sz="2000" dirty="0" smtClean="0">
                <a:latin typeface="Times New Roman" pitchFamily="18" charset="0"/>
                <a:cs typeface="Times New Roman" pitchFamily="18" charset="0"/>
              </a:rPr>
              <a:t>Transitions represented by method name ssuch as </a:t>
            </a:r>
            <a:r>
              <a:rPr lang="en-US" sz="2000" dirty="0" smtClean="0">
                <a:solidFill>
                  <a:srgbClr val="C00000"/>
                </a:solidFill>
                <a:latin typeface="Times New Roman" pitchFamily="18" charset="0"/>
                <a:cs typeface="Times New Roman" pitchFamily="18" charset="0"/>
              </a:rPr>
              <a:t>start(), stop(), wait(), </a:t>
            </a:r>
            <a:r>
              <a:rPr lang="en-US" sz="2000" dirty="0">
                <a:solidFill>
                  <a:srgbClr val="C00000"/>
                </a:solidFill>
                <a:latin typeface="Times New Roman" pitchFamily="18" charset="0"/>
                <a:cs typeface="Times New Roman" pitchFamily="18" charset="0"/>
              </a:rPr>
              <a:t>notify</a:t>
            </a:r>
            <a:r>
              <a:rPr lang="en-US" sz="2000" dirty="0" smtClean="0">
                <a:solidFill>
                  <a:srgbClr val="C00000"/>
                </a:solidFill>
                <a:latin typeface="Times New Roman" pitchFamily="18" charset="0"/>
                <a:cs typeface="Times New Roman" pitchFamily="18" charset="0"/>
              </a:rPr>
              <a:t>(), </a:t>
            </a:r>
            <a:r>
              <a:rPr lang="en-US" sz="2000" dirty="0">
                <a:solidFill>
                  <a:srgbClr val="C00000"/>
                </a:solidFill>
                <a:latin typeface="Times New Roman" pitchFamily="18" charset="0"/>
                <a:cs typeface="Times New Roman" pitchFamily="18" charset="0"/>
              </a:rPr>
              <a:t>sleep</a:t>
            </a:r>
            <a:r>
              <a:rPr lang="en-US" sz="2000" dirty="0" smtClean="0">
                <a:solidFill>
                  <a:srgbClr val="C00000"/>
                </a:solidFill>
                <a:latin typeface="Times New Roman" pitchFamily="18" charset="0"/>
                <a:cs typeface="Times New Roman" pitchFamily="18" charset="0"/>
              </a:rPr>
              <a:t>()  </a:t>
            </a:r>
            <a:r>
              <a:rPr lang="en-US" sz="2000" dirty="0" smtClean="0">
                <a:latin typeface="Times New Roman" pitchFamily="18" charset="0"/>
                <a:cs typeface="Times New Roman" pitchFamily="18" charset="0"/>
              </a:rPr>
              <a:t>can be controlled by the program. </a:t>
            </a:r>
            <a:endParaRPr lang="en-US" sz="2000" dirty="0">
              <a:latin typeface="Times New Roman" pitchFamily="18" charset="0"/>
              <a:cs typeface="Times New Roman" pitchFamily="18" charset="0"/>
            </a:endParaRPr>
          </a:p>
          <a:p>
            <a:pPr>
              <a:buNone/>
            </a:pPr>
            <a:endParaRPr lang="en-IN" sz="2000" b="1" dirty="0" smtClean="0">
              <a:latin typeface="Times New Roman" pitchFamily="18" charset="0"/>
              <a:cs typeface="Times New Roman" pitchFamily="18" charset="0"/>
            </a:endParaRPr>
          </a:p>
          <a:p>
            <a:pPr algn="ctr">
              <a:buNone/>
            </a:pPr>
            <a:r>
              <a:rPr lang="en-IN" sz="2000" b="1" u="sng" dirty="0" smtClean="0">
                <a:latin typeface="Times New Roman" pitchFamily="18" charset="0"/>
                <a:cs typeface="Times New Roman" pitchFamily="18" charset="0"/>
              </a:rPr>
              <a:t>void </a:t>
            </a:r>
            <a:r>
              <a:rPr lang="en-IN" sz="2000" b="1" u="sng" dirty="0">
                <a:latin typeface="Times New Roman" pitchFamily="18" charset="0"/>
                <a:cs typeface="Times New Roman" pitchFamily="18" charset="0"/>
              </a:rPr>
              <a:t>suspend()   &amp; void resume()</a:t>
            </a:r>
          </a:p>
          <a:p>
            <a:pPr>
              <a:buNone/>
            </a:pPr>
            <a:endParaRPr lang="en-IN" sz="2000" dirty="0" smtClean="0">
              <a:latin typeface="Times New Roman" pitchFamily="18" charset="0"/>
              <a:cs typeface="Times New Roman" pitchFamily="18" charset="0"/>
            </a:endParaRPr>
          </a:p>
          <a:p>
            <a:pPr>
              <a:buFont typeface="Wingdings" panose="05000000000000000000" pitchFamily="2" charset="2"/>
              <a:buChar char="v"/>
            </a:pPr>
            <a:r>
              <a:rPr lang="en-IN" sz="2000" dirty="0" smtClean="0">
                <a:latin typeface="Times New Roman" pitchFamily="18" charset="0"/>
                <a:cs typeface="Times New Roman" pitchFamily="18" charset="0"/>
              </a:rPr>
              <a:t>When </a:t>
            </a:r>
            <a:r>
              <a:rPr lang="en-IN" sz="2000" dirty="0">
                <a:latin typeface="Times New Roman" pitchFamily="18" charset="0"/>
                <a:cs typeface="Times New Roman" pitchFamily="18" charset="0"/>
              </a:rPr>
              <a:t>no thread is suspended both threads are under execution. When </a:t>
            </a:r>
            <a:r>
              <a:rPr lang="en-IN" sz="2000" b="1" dirty="0">
                <a:latin typeface="Times New Roman" pitchFamily="18" charset="0"/>
                <a:cs typeface="Times New Roman" pitchFamily="18" charset="0"/>
              </a:rPr>
              <a:t>First</a:t>
            </a:r>
            <a:r>
              <a:rPr lang="en-IN" sz="2000" dirty="0">
                <a:latin typeface="Times New Roman" pitchFamily="18" charset="0"/>
                <a:cs typeface="Times New Roman" pitchFamily="18" charset="0"/>
              </a:rPr>
              <a:t> thread goes into suspended state , only </a:t>
            </a:r>
            <a:r>
              <a:rPr lang="en-IN" sz="2000" b="1" dirty="0">
                <a:latin typeface="Times New Roman" pitchFamily="18" charset="0"/>
                <a:cs typeface="Times New Roman" pitchFamily="18" charset="0"/>
              </a:rPr>
              <a:t>Second</a:t>
            </a:r>
            <a:r>
              <a:rPr lang="en-IN" sz="2000" dirty="0">
                <a:latin typeface="Times New Roman" pitchFamily="18" charset="0"/>
                <a:cs typeface="Times New Roman" pitchFamily="18" charset="0"/>
              </a:rPr>
              <a:t> thread is executing. Now resume </a:t>
            </a:r>
            <a:r>
              <a:rPr lang="en-IN" sz="2000" b="1" dirty="0">
                <a:latin typeface="Times New Roman" pitchFamily="18" charset="0"/>
                <a:cs typeface="Times New Roman" pitchFamily="18" charset="0"/>
              </a:rPr>
              <a:t>First</a:t>
            </a:r>
            <a:r>
              <a:rPr lang="en-IN" sz="2000" dirty="0">
                <a:latin typeface="Times New Roman" pitchFamily="18" charset="0"/>
                <a:cs typeface="Times New Roman" pitchFamily="18" charset="0"/>
              </a:rPr>
              <a:t> thread . Similarly, when the </a:t>
            </a:r>
            <a:r>
              <a:rPr lang="en-IN" sz="2000" b="1" dirty="0">
                <a:latin typeface="Times New Roman" pitchFamily="18" charset="0"/>
                <a:cs typeface="Times New Roman" pitchFamily="18" charset="0"/>
              </a:rPr>
              <a:t>Second</a:t>
            </a:r>
            <a:r>
              <a:rPr lang="en-IN" sz="2000" dirty="0">
                <a:latin typeface="Times New Roman" pitchFamily="18" charset="0"/>
                <a:cs typeface="Times New Roman" pitchFamily="18" charset="0"/>
              </a:rPr>
              <a:t> goes to suspended state, only the </a:t>
            </a:r>
            <a:r>
              <a:rPr lang="en-IN" sz="2000" b="1" dirty="0">
                <a:latin typeface="Times New Roman" pitchFamily="18" charset="0"/>
                <a:cs typeface="Times New Roman" pitchFamily="18" charset="0"/>
              </a:rPr>
              <a:t>First</a:t>
            </a:r>
            <a:r>
              <a:rPr lang="en-IN" sz="2000" dirty="0">
                <a:latin typeface="Times New Roman" pitchFamily="18" charset="0"/>
                <a:cs typeface="Times New Roman" pitchFamily="18" charset="0"/>
              </a:rPr>
              <a:t> is </a:t>
            </a:r>
            <a:r>
              <a:rPr lang="en-IN" sz="2000" dirty="0" smtClean="0">
                <a:latin typeface="Times New Roman" pitchFamily="18" charset="0"/>
                <a:cs typeface="Times New Roman" pitchFamily="18" charset="0"/>
              </a:rPr>
              <a:t>executing.</a:t>
            </a:r>
          </a:p>
          <a:p>
            <a:pPr>
              <a:buFont typeface="Wingdings" panose="05000000000000000000" pitchFamily="2" charset="2"/>
              <a:buChar char="v"/>
            </a:pPr>
            <a:r>
              <a:rPr lang="en-US" sz="2000" dirty="0" smtClean="0">
                <a:latin typeface="Times New Roman" panose="02020603050405020304" pitchFamily="18" charset="0"/>
                <a:cs typeface="Times New Roman" panose="02020603050405020304" pitchFamily="18" charset="0"/>
              </a:rPr>
              <a:t>Once </a:t>
            </a:r>
            <a:r>
              <a:rPr lang="en-US" sz="2000" dirty="0">
                <a:latin typeface="Times New Roman" panose="02020603050405020304" pitchFamily="18" charset="0"/>
                <a:cs typeface="Times New Roman" panose="02020603050405020304" pitchFamily="18" charset="0"/>
              </a:rPr>
              <a:t>a thread is suspended it can be resumed later on but once a thread is stopped ,it is dead. </a:t>
            </a:r>
            <a:endParaRPr lang="en-IN"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dirty="0" smtClean="0">
                <a:latin typeface="Times New Roman" pitchFamily="18" charset="0"/>
                <a:cs typeface="Times New Roman" pitchFamily="18" charset="0"/>
              </a:rPr>
              <a:t>Suspend</a:t>
            </a:r>
            <a:r>
              <a:rPr lang="en-US" sz="2000" dirty="0">
                <a:latin typeface="Times New Roman" pitchFamily="18" charset="0"/>
                <a:cs typeface="Times New Roman" pitchFamily="18" charset="0"/>
              </a:rPr>
              <a:t>() sometimes cause serious system </a:t>
            </a:r>
            <a:r>
              <a:rPr lang="en-US" sz="2000" dirty="0" smtClean="0">
                <a:latin typeface="Times New Roman" pitchFamily="18" charset="0"/>
                <a:cs typeface="Times New Roman" pitchFamily="18" charset="0"/>
              </a:rPr>
              <a:t>failures . Assume </a:t>
            </a:r>
            <a:r>
              <a:rPr lang="en-US" sz="2000" dirty="0">
                <a:latin typeface="Times New Roman" pitchFamily="18" charset="0"/>
                <a:cs typeface="Times New Roman" pitchFamily="18" charset="0"/>
              </a:rPr>
              <a:t>a thread is suspended when it is executing the monitor code. So it will never relinquish the lock. </a:t>
            </a:r>
            <a:r>
              <a:rPr lang="en-US" sz="2000" dirty="0" smtClean="0">
                <a:latin typeface="Times New Roman" pitchFamily="18" charset="0"/>
                <a:cs typeface="Times New Roman" pitchFamily="18" charset="0"/>
              </a:rPr>
              <a:t>This may cause the other thread waiting deadlocked.</a:t>
            </a:r>
            <a:endParaRPr lang="en-US" sz="2000" dirty="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053627672"/>
              </p:ext>
            </p:extLst>
          </p:nvPr>
        </p:nvGraphicFramePr>
        <p:xfrm>
          <a:off x="264317" y="427037"/>
          <a:ext cx="8991600" cy="1859280"/>
        </p:xfrm>
        <a:graphic>
          <a:graphicData uri="http://schemas.openxmlformats.org/drawingml/2006/table">
            <a:tbl>
              <a:tblPr firstRow="1" bandRow="1">
                <a:tableStyleId>{5940675A-B579-460E-94D1-54222C63F5DA}</a:tableStyleId>
              </a:tblPr>
              <a:tblGrid>
                <a:gridCol w="4495800"/>
                <a:gridCol w="4495800"/>
              </a:tblGrid>
              <a:tr h="370840">
                <a:tc>
                  <a:txBody>
                    <a:bodyPr/>
                    <a:lstStyle/>
                    <a:p>
                      <a:r>
                        <a:rPr lang="en-US" sz="2400" b="1" dirty="0" smtClean="0"/>
                        <a:t>Wait()</a:t>
                      </a:r>
                      <a:endParaRPr lang="en-IN" sz="2400" b="1" dirty="0"/>
                    </a:p>
                  </a:txBody>
                  <a:tcPr/>
                </a:tc>
                <a:tc>
                  <a:txBody>
                    <a:bodyPr/>
                    <a:lstStyle/>
                    <a:p>
                      <a:r>
                        <a:rPr lang="en-US" sz="2400" b="1" dirty="0" smtClean="0"/>
                        <a:t>Sleep()</a:t>
                      </a:r>
                      <a:endParaRPr lang="en-IN" sz="2400" b="1" dirty="0"/>
                    </a:p>
                  </a:txBody>
                  <a:tcPr/>
                </a:tc>
              </a:tr>
              <a:tr h="370840">
                <a:tc>
                  <a:txBody>
                    <a:bodyPr/>
                    <a:lstStyle/>
                    <a:p>
                      <a:r>
                        <a:rPr lang="en-US" dirty="0" smtClean="0"/>
                        <a:t>Wait() should be called from synchronized block</a:t>
                      </a:r>
                      <a:endParaRPr lang="en-IN" dirty="0"/>
                    </a:p>
                  </a:txBody>
                  <a:tcPr/>
                </a:tc>
                <a:tc>
                  <a:txBody>
                    <a:bodyPr/>
                    <a:lstStyle/>
                    <a:p>
                      <a:r>
                        <a:rPr lang="en-US" dirty="0" smtClean="0"/>
                        <a:t>There is no such restriction</a:t>
                      </a:r>
                      <a:r>
                        <a:rPr lang="en-US" baseline="0" dirty="0" smtClean="0"/>
                        <a:t> on Sleep()</a:t>
                      </a:r>
                      <a:endParaRPr lang="en-IN" dirty="0"/>
                    </a:p>
                  </a:txBody>
                  <a:tcPr/>
                </a:tc>
              </a:tr>
              <a:tr h="370840">
                <a:tc>
                  <a:txBody>
                    <a:bodyPr/>
                    <a:lstStyle/>
                    <a:p>
                      <a:r>
                        <a:rPr lang="en-US" dirty="0" smtClean="0"/>
                        <a:t>Wait() release the lock</a:t>
                      </a:r>
                      <a:endParaRPr lang="en-IN" dirty="0"/>
                    </a:p>
                  </a:txBody>
                  <a:tcPr/>
                </a:tc>
                <a:tc>
                  <a:txBody>
                    <a:bodyPr/>
                    <a:lstStyle/>
                    <a:p>
                      <a:r>
                        <a:rPr lang="en-US" dirty="0" smtClean="0"/>
                        <a:t>Sleep()</a:t>
                      </a:r>
                      <a:r>
                        <a:rPr lang="en-US" baseline="0" dirty="0" smtClean="0"/>
                        <a:t> keeps the lock with it if it is called from synchronized block</a:t>
                      </a:r>
                      <a:endParaRPr lang="en-IN" dirty="0"/>
                    </a:p>
                  </a:txBody>
                  <a:tcPr/>
                </a:tc>
              </a:tr>
            </a:tbl>
          </a:graphicData>
        </a:graphic>
      </p:graphicFrame>
    </p:spTree>
    <p:extLst>
      <p:ext uri="{BB962C8B-B14F-4D97-AF65-F5344CB8AC3E}">
        <p14:creationId xmlns:p14="http://schemas.microsoft.com/office/powerpoint/2010/main" val="41851089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6" y="46037"/>
            <a:ext cx="9072563" cy="809624"/>
          </a:xfrm>
        </p:spPr>
        <p:txBody>
          <a:bodyPr>
            <a:normAutofit fontScale="90000"/>
          </a:bodyPr>
          <a:lstStyle/>
          <a:p>
            <a:r>
              <a:rPr lang="en-US" b="1" dirty="0" smtClean="0">
                <a:solidFill>
                  <a:srgbClr val="0070C0"/>
                </a:solidFill>
              </a:rPr>
              <a:t>Synchronization</a:t>
            </a:r>
            <a:endParaRPr lang="en-US" b="1" dirty="0">
              <a:solidFill>
                <a:srgbClr val="0070C0"/>
              </a:solidFill>
            </a:endParaRPr>
          </a:p>
        </p:txBody>
      </p:sp>
      <p:sp>
        <p:nvSpPr>
          <p:cNvPr id="4" name="Content Placeholder 3"/>
          <p:cNvSpPr>
            <a:spLocks noGrp="1"/>
          </p:cNvSpPr>
          <p:nvPr>
            <p:ph idx="1"/>
          </p:nvPr>
        </p:nvSpPr>
        <p:spPr>
          <a:xfrm>
            <a:off x="392112" y="808037"/>
            <a:ext cx="9072563" cy="838200"/>
          </a:xfrm>
        </p:spPr>
        <p:txBody>
          <a:bodyPr/>
          <a:lstStyle/>
          <a:p>
            <a:pPr marL="0" indent="0">
              <a:buNone/>
            </a:pPr>
            <a:r>
              <a:rPr lang="en-US" sz="2400" dirty="0">
                <a:latin typeface="Times New Roman" pitchFamily="18" charset="0"/>
                <a:cs typeface="Times New Roman" pitchFamily="18" charset="0"/>
              </a:rPr>
              <a:t>Threads are </a:t>
            </a:r>
            <a:r>
              <a:rPr lang="en-US" sz="2400" b="1" dirty="0">
                <a:latin typeface="Times New Roman" pitchFamily="18" charset="0"/>
                <a:cs typeface="Times New Roman" pitchFamily="18" charset="0"/>
              </a:rPr>
              <a:t>asynchronous</a:t>
            </a:r>
            <a:r>
              <a:rPr lang="en-US" sz="2400" dirty="0">
                <a:latin typeface="Times New Roman" pitchFamily="18" charset="0"/>
                <a:cs typeface="Times New Roman" pitchFamily="18" charset="0"/>
              </a:rPr>
              <a:t>. This means that the order of execution is unpredictable</a:t>
            </a:r>
          </a:p>
          <a:p>
            <a:endParaRPr lang="en-US" dirty="0"/>
          </a:p>
        </p:txBody>
      </p:sp>
      <p:sp>
        <p:nvSpPr>
          <p:cNvPr id="5" name="Content Placeholder 2"/>
          <p:cNvSpPr txBox="1">
            <a:spLocks/>
          </p:cNvSpPr>
          <p:nvPr/>
        </p:nvSpPr>
        <p:spPr>
          <a:xfrm>
            <a:off x="504031" y="1722437"/>
            <a:ext cx="9072563" cy="5837238"/>
          </a:xfrm>
          <a:prstGeom prst="rect">
            <a:avLst/>
          </a:prstGeom>
        </p:spPr>
        <p:txBody>
          <a:bodyPr vert="horz" lIns="100772" tIns="50387" rIns="100772" bIns="50387" rtlCol="0">
            <a:noAutofit/>
          </a:bodyPr>
          <a:lstStyle>
            <a:lvl1pPr marL="377900" indent="-377900" algn="l" defTabSz="1007734" rtl="0" eaLnBrk="1" latinLnBrk="0" hangingPunct="1">
              <a:spcBef>
                <a:spcPct val="20000"/>
              </a:spcBef>
              <a:buFont typeface="Arial" pitchFamily="34" charset="0"/>
              <a:buChar char="•"/>
              <a:defRPr sz="3500" kern="1200">
                <a:solidFill>
                  <a:schemeClr val="tx1"/>
                </a:solidFill>
                <a:latin typeface="+mn-lt"/>
                <a:ea typeface="+mn-ea"/>
                <a:cs typeface="+mn-cs"/>
              </a:defRPr>
            </a:lvl1pPr>
            <a:lvl2pPr marL="818784" indent="-314916" algn="l" defTabSz="1007734" rtl="0" eaLnBrk="1" latinLnBrk="0" hangingPunct="1">
              <a:spcBef>
                <a:spcPct val="20000"/>
              </a:spcBef>
              <a:buFont typeface="Arial" pitchFamily="34" charset="0"/>
              <a:buChar char="–"/>
              <a:defRPr sz="3100" kern="1200">
                <a:solidFill>
                  <a:schemeClr val="tx1"/>
                </a:solidFill>
                <a:latin typeface="+mn-lt"/>
                <a:ea typeface="+mn-ea"/>
                <a:cs typeface="+mn-cs"/>
              </a:defRPr>
            </a:lvl2pPr>
            <a:lvl3pPr marL="1259669" indent="-251934" algn="l" defTabSz="1007734" rtl="0" eaLnBrk="1" latinLnBrk="0" hangingPunct="1">
              <a:spcBef>
                <a:spcPct val="20000"/>
              </a:spcBef>
              <a:buFont typeface="Arial" pitchFamily="34" charset="0"/>
              <a:buChar char="•"/>
              <a:defRPr sz="2600" kern="1200">
                <a:solidFill>
                  <a:schemeClr val="tx1"/>
                </a:solidFill>
                <a:latin typeface="+mn-lt"/>
                <a:ea typeface="+mn-ea"/>
                <a:cs typeface="+mn-cs"/>
              </a:defRPr>
            </a:lvl3pPr>
            <a:lvl4pPr marL="1763534"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267402"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771269"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275136"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779003"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282870" indent="-251934" algn="l" defTabSz="1007734"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fontAlgn="auto">
              <a:spcAft>
                <a:spcPts val="0"/>
              </a:spcAft>
              <a:buFont typeface="Arial" pitchFamily="34" charset="0"/>
              <a:buNone/>
            </a:pPr>
            <a:r>
              <a:rPr lang="en-US" sz="2000" dirty="0" smtClean="0">
                <a:latin typeface="Times New Roman" pitchFamily="18" charset="0"/>
                <a:cs typeface="Times New Roman" pitchFamily="18" charset="0"/>
              </a:rPr>
              <a:t>In java synchronization is done by using 2 techniques:</a:t>
            </a:r>
          </a:p>
          <a:p>
            <a:pPr marL="514350" indent="-514350" fontAlgn="auto">
              <a:spcAft>
                <a:spcPts val="0"/>
              </a:spcAft>
              <a:buFont typeface="+mj-lt"/>
              <a:buAutoNum type="arabicPeriod"/>
            </a:pPr>
            <a:r>
              <a:rPr lang="en-US" sz="2000" b="1" i="1" dirty="0" smtClean="0">
                <a:latin typeface="Times New Roman" pitchFamily="18" charset="0"/>
                <a:cs typeface="Times New Roman" pitchFamily="18" charset="0"/>
              </a:rPr>
              <a:t>Synchronized method</a:t>
            </a:r>
          </a:p>
          <a:p>
            <a:pPr marL="514350" indent="-514350" fontAlgn="auto">
              <a:spcAft>
                <a:spcPts val="0"/>
              </a:spcAft>
              <a:buFont typeface="+mj-lt"/>
              <a:buAutoNum type="arabicPeriod"/>
            </a:pPr>
            <a:r>
              <a:rPr lang="en-US" sz="2000" b="1" i="1" dirty="0" smtClean="0">
                <a:latin typeface="Times New Roman" pitchFamily="18" charset="0"/>
                <a:cs typeface="Times New Roman" pitchFamily="18" charset="0"/>
              </a:rPr>
              <a:t>Synchronized statement</a:t>
            </a:r>
          </a:p>
          <a:p>
            <a:pPr marL="514350" indent="-514350" fontAlgn="auto">
              <a:spcAft>
                <a:spcPts val="0"/>
              </a:spcAft>
              <a:buFont typeface="Arial" pitchFamily="34" charset="0"/>
              <a:buNone/>
            </a:pPr>
            <a:r>
              <a:rPr lang="en-US" sz="2000" b="1" i="1" u="sng" dirty="0" smtClean="0">
                <a:latin typeface="Times New Roman" pitchFamily="18" charset="0"/>
                <a:cs typeface="Times New Roman" pitchFamily="18" charset="0"/>
              </a:rPr>
              <a:t>Synchronized method:-</a:t>
            </a:r>
          </a:p>
          <a:p>
            <a:pPr marL="514350" indent="-514350" fontAlgn="auto">
              <a:spcAft>
                <a:spcPts val="0"/>
              </a:spcAft>
              <a:buFont typeface="Arial" pitchFamily="34" charset="0"/>
              <a:buNone/>
            </a:pPr>
            <a:r>
              <a:rPr lang="en-US" sz="2000" dirty="0" smtClean="0">
                <a:latin typeface="Times New Roman" pitchFamily="18" charset="0"/>
                <a:cs typeface="Times New Roman" pitchFamily="18" charset="0"/>
              </a:rPr>
              <a:t>If you declare any method as synchronized, it is known as synchronized method . When a thread invokes a synchronized method, it automatically acquires the lock for that object and releases it when the thread completes its task.</a:t>
            </a:r>
          </a:p>
          <a:p>
            <a:pPr marL="514350" indent="-514350" fontAlgn="auto">
              <a:spcAft>
                <a:spcPts val="0"/>
              </a:spcAft>
              <a:buFont typeface="Arial" pitchFamily="34" charset="0"/>
              <a:buNone/>
            </a:pPr>
            <a:r>
              <a:rPr lang="en-US" sz="2000" b="1" i="1" u="sng" dirty="0" smtClean="0">
                <a:latin typeface="Times New Roman" pitchFamily="18" charset="0"/>
                <a:cs typeface="Times New Roman" pitchFamily="18" charset="0"/>
              </a:rPr>
              <a:t>Synchronized statement:- </a:t>
            </a:r>
            <a:endParaRPr lang="en-US" sz="2000" b="1" i="1" dirty="0" smtClean="0">
              <a:latin typeface="Times New Roman" pitchFamily="18" charset="0"/>
              <a:cs typeface="Times New Roman" pitchFamily="18" charset="0"/>
            </a:endParaRPr>
          </a:p>
          <a:p>
            <a:pPr marL="514350" indent="-514350" fontAlgn="auto">
              <a:spcAft>
                <a:spcPts val="0"/>
              </a:spcAft>
              <a:buFont typeface="Arial" pitchFamily="34" charset="0"/>
              <a:buNone/>
            </a:pPr>
            <a:r>
              <a:rPr lang="en-US" sz="2000" dirty="0" smtClean="0">
                <a:latin typeface="Times New Roman" pitchFamily="18" charset="0"/>
                <a:cs typeface="Times New Roman" pitchFamily="18" charset="0"/>
              </a:rPr>
              <a:t>Synchronized statement  is a block in which we place the object and the method which are needed to be synchronized , </a:t>
            </a:r>
            <a:r>
              <a:rPr lang="en-US" sz="2000" b="1" i="1" dirty="0" smtClean="0">
                <a:latin typeface="Times New Roman" pitchFamily="18" charset="0"/>
                <a:cs typeface="Times New Roman" pitchFamily="18" charset="0"/>
              </a:rPr>
              <a:t>Synchronized statement is placed in the run() within the thread class</a:t>
            </a:r>
            <a:r>
              <a:rPr lang="en-US" sz="2000" dirty="0" smtClean="0">
                <a:latin typeface="Times New Roman" pitchFamily="18" charset="0"/>
                <a:cs typeface="Times New Roman" pitchFamily="18" charset="0"/>
              </a:rPr>
              <a:t> . Synchronizing method is the best way to restrict the use of method one at a time . However it is not always possible to synchronize the method such as when encountering a class which is provided by third party(as they don’t give </a:t>
            </a:r>
            <a:r>
              <a:rPr lang="en-US" sz="2000" dirty="0" err="1" smtClean="0">
                <a:latin typeface="Times New Roman" pitchFamily="18" charset="0"/>
                <a:cs typeface="Times New Roman" pitchFamily="18" charset="0"/>
              </a:rPr>
              <a:t>yu</a:t>
            </a:r>
            <a:r>
              <a:rPr lang="en-US" sz="2000" dirty="0" smtClean="0">
                <a:latin typeface="Times New Roman" pitchFamily="18" charset="0"/>
                <a:cs typeface="Times New Roman" pitchFamily="18" charset="0"/>
              </a:rPr>
              <a:t> the code).So we have to use Synchronized statement.</a:t>
            </a:r>
          </a:p>
          <a:p>
            <a:pPr marL="514350" indent="-514350" fontAlgn="auto">
              <a:spcAft>
                <a:spcPts val="0"/>
              </a:spcAft>
              <a:buFont typeface="Arial" pitchFamily="34" charset="0"/>
              <a:buNone/>
            </a:pPr>
            <a:r>
              <a:rPr lang="en-IN" sz="2000" b="1" i="1" dirty="0" smtClean="0">
                <a:latin typeface="Times New Roman" pitchFamily="18" charset="0"/>
                <a:cs typeface="Times New Roman" pitchFamily="18" charset="0"/>
              </a:rPr>
              <a:t>public void run(){</a:t>
            </a:r>
          </a:p>
          <a:p>
            <a:pPr marL="514350" indent="-514350" fontAlgn="auto">
              <a:spcAft>
                <a:spcPts val="0"/>
              </a:spcAft>
              <a:buFont typeface="Arial" pitchFamily="34" charset="0"/>
              <a:buNone/>
            </a:pPr>
            <a:r>
              <a:rPr lang="en-IN" sz="2000" b="1" i="1" dirty="0" smtClean="0">
                <a:latin typeface="Times New Roman" pitchFamily="18" charset="0"/>
                <a:cs typeface="Times New Roman" pitchFamily="18" charset="0"/>
              </a:rPr>
              <a:t>synchronized(</a:t>
            </a:r>
            <a:r>
              <a:rPr lang="en-IN" sz="2000" b="1" i="1" dirty="0" err="1" smtClean="0">
                <a:latin typeface="Times New Roman" pitchFamily="18" charset="0"/>
                <a:cs typeface="Times New Roman" pitchFamily="18" charset="0"/>
              </a:rPr>
              <a:t>obj</a:t>
            </a:r>
            <a:r>
              <a:rPr lang="en-IN" sz="2000" b="1" i="1" dirty="0" smtClean="0">
                <a:latin typeface="Times New Roman" pitchFamily="18" charset="0"/>
                <a:cs typeface="Times New Roman" pitchFamily="18" charset="0"/>
              </a:rPr>
              <a:t>)</a:t>
            </a:r>
          </a:p>
          <a:p>
            <a:pPr marL="514350" indent="-514350" fontAlgn="auto">
              <a:spcAft>
                <a:spcPts val="0"/>
              </a:spcAft>
              <a:buFont typeface="Arial" pitchFamily="34" charset="0"/>
              <a:buNone/>
            </a:pPr>
            <a:r>
              <a:rPr lang="en-IN" sz="2000" b="1" i="1" dirty="0" smtClean="0">
                <a:latin typeface="Times New Roman" pitchFamily="18" charset="0"/>
                <a:cs typeface="Times New Roman" pitchFamily="18" charset="0"/>
              </a:rPr>
              <a:t>{ </a:t>
            </a:r>
            <a:r>
              <a:rPr lang="en-IN" sz="2000" b="1" i="1" dirty="0" err="1" smtClean="0">
                <a:latin typeface="Times New Roman" pitchFamily="18" charset="0"/>
                <a:cs typeface="Times New Roman" pitchFamily="18" charset="0"/>
              </a:rPr>
              <a:t>obj.table</a:t>
            </a:r>
            <a:r>
              <a:rPr lang="en-IN" sz="2000" b="1" i="1" dirty="0" smtClean="0">
                <a:latin typeface="Times New Roman" pitchFamily="18" charset="0"/>
                <a:cs typeface="Times New Roman" pitchFamily="18" charset="0"/>
              </a:rPr>
              <a:t>(5);  }}</a:t>
            </a:r>
          </a:p>
          <a:p>
            <a:pPr marL="514350" indent="-514350" fontAlgn="auto">
              <a:spcAft>
                <a:spcPts val="0"/>
              </a:spcAft>
              <a:buFont typeface="Arial" pitchFamily="34" charset="0"/>
              <a:buNone/>
            </a:pPr>
            <a:r>
              <a:rPr lang="en-IN" sz="2000" b="1" i="1" dirty="0" smtClean="0">
                <a:latin typeface="Times New Roman" pitchFamily="18" charset="0"/>
                <a:cs typeface="Times New Roman" pitchFamily="18" charset="0"/>
              </a:rPr>
              <a:t>            </a:t>
            </a:r>
            <a:endParaRPr lang="en-IN" sz="20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6" y="655639"/>
            <a:ext cx="9072563" cy="838199"/>
          </a:xfrm>
        </p:spPr>
        <p:txBody>
          <a:bodyPr/>
          <a:lstStyle/>
          <a:p>
            <a:r>
              <a:rPr lang="en-US" sz="3600" b="1" dirty="0">
                <a:latin typeface="Times New Roman" pitchFamily="18" charset="0"/>
                <a:cs typeface="Times New Roman" pitchFamily="18" charset="0"/>
              </a:rPr>
              <a:t>Thread &amp; Multithreading</a:t>
            </a:r>
          </a:p>
        </p:txBody>
      </p:sp>
      <p:sp>
        <p:nvSpPr>
          <p:cNvPr id="3" name="Content Placeholder 2"/>
          <p:cNvSpPr>
            <a:spLocks noGrp="1"/>
          </p:cNvSpPr>
          <p:nvPr>
            <p:ph idx="1"/>
          </p:nvPr>
        </p:nvSpPr>
        <p:spPr>
          <a:xfrm>
            <a:off x="504826" y="1798637"/>
            <a:ext cx="9072563" cy="5105400"/>
          </a:xfrm>
        </p:spPr>
        <p:txBody>
          <a:bodyPr/>
          <a:lstStyle/>
          <a:p>
            <a:pPr>
              <a:buNone/>
            </a:pPr>
            <a:r>
              <a:rPr lang="en-US" sz="2400" b="1" dirty="0">
                <a:latin typeface="Times New Roman" pitchFamily="18" charset="0"/>
                <a:cs typeface="Times New Roman" pitchFamily="18" charset="0"/>
              </a:rPr>
              <a:t>Thread ?</a:t>
            </a:r>
          </a:p>
          <a:p>
            <a:pPr lvl="1">
              <a:buFont typeface="Wingdings" pitchFamily="2" charset="2"/>
              <a:buChar char="§"/>
            </a:pPr>
            <a:r>
              <a:rPr lang="en-US" sz="2400" dirty="0">
                <a:latin typeface="Times New Roman" pitchFamily="18" charset="0"/>
                <a:cs typeface="Times New Roman" pitchFamily="18" charset="0"/>
              </a:rPr>
              <a:t>A point of execution in a process.</a:t>
            </a:r>
          </a:p>
          <a:p>
            <a:pPr lvl="1">
              <a:buFont typeface="Wingdings" pitchFamily="2" charset="2"/>
              <a:buChar char="§"/>
            </a:pPr>
            <a:r>
              <a:rPr lang="en-US" sz="2400" dirty="0">
                <a:latin typeface="Times New Roman" pitchFamily="18" charset="0"/>
                <a:cs typeface="Times New Roman" pitchFamily="18" charset="0"/>
              </a:rPr>
              <a:t>All threads share the same memory space of the parent </a:t>
            </a:r>
            <a:r>
              <a:rPr lang="en-US" sz="2400" dirty="0" smtClean="0">
                <a:latin typeface="Times New Roman" pitchFamily="18" charset="0"/>
                <a:cs typeface="Times New Roman" pitchFamily="18" charset="0"/>
              </a:rPr>
              <a:t>process</a:t>
            </a:r>
          </a:p>
          <a:p>
            <a:pPr lvl="1">
              <a:buFont typeface="Wingdings" pitchFamily="2" charset="2"/>
              <a:buChar char="§"/>
            </a:pPr>
            <a:r>
              <a:rPr lang="en-US" sz="2400" dirty="0" smtClean="0">
                <a:latin typeface="Times New Roman" pitchFamily="18" charset="0"/>
                <a:cs typeface="Times New Roman" pitchFamily="18" charset="0"/>
              </a:rPr>
              <a:t>Thread </a:t>
            </a:r>
            <a:r>
              <a:rPr lang="en-US" sz="2400" dirty="0">
                <a:latin typeface="Times New Roman" pitchFamily="18" charset="0"/>
                <a:cs typeface="Times New Roman" pitchFamily="18" charset="0"/>
              </a:rPr>
              <a:t>is considered as “light weight process”.</a:t>
            </a:r>
          </a:p>
          <a:p>
            <a:pPr>
              <a:buNone/>
            </a:pPr>
            <a:endParaRPr lang="en-US" sz="2400" b="1" dirty="0" smtClean="0">
              <a:latin typeface="Times New Roman" pitchFamily="18" charset="0"/>
              <a:cs typeface="Times New Roman" pitchFamily="18" charset="0"/>
            </a:endParaRPr>
          </a:p>
          <a:p>
            <a:pPr>
              <a:buNone/>
            </a:pPr>
            <a:r>
              <a:rPr lang="en-US" sz="2400" b="1" dirty="0" smtClean="0">
                <a:latin typeface="Times New Roman" pitchFamily="18" charset="0"/>
                <a:cs typeface="Times New Roman" pitchFamily="18" charset="0"/>
              </a:rPr>
              <a:t>Multithreading</a:t>
            </a:r>
            <a:r>
              <a:rPr lang="en-US" sz="2400" b="1" dirty="0">
                <a:latin typeface="Times New Roman" pitchFamily="18" charset="0"/>
                <a:cs typeface="Times New Roman" pitchFamily="18" charset="0"/>
              </a:rPr>
              <a:t>?</a:t>
            </a:r>
          </a:p>
          <a:p>
            <a:pPr lvl="1">
              <a:buFont typeface="Wingdings" pitchFamily="2" charset="2"/>
              <a:buChar char="§"/>
            </a:pPr>
            <a:r>
              <a:rPr lang="en-US" sz="2400" dirty="0">
                <a:latin typeface="Times New Roman" pitchFamily="18" charset="0"/>
                <a:cs typeface="Times New Roman" pitchFamily="18" charset="0"/>
              </a:rPr>
              <a:t>Allowing more than one threads to be running at one time.</a:t>
            </a:r>
          </a:p>
          <a:p>
            <a:pPr lvl="1">
              <a:buFont typeface="Wingdings" pitchFamily="2" charset="2"/>
              <a:buChar char="§"/>
            </a:pPr>
            <a:r>
              <a:rPr lang="en-US" sz="2400" dirty="0">
                <a:latin typeface="Times New Roman" pitchFamily="18" charset="0"/>
                <a:cs typeface="Times New Roman" pitchFamily="18" charset="0"/>
              </a:rPr>
              <a:t>Switching back-and-forth among these threads is done by using </a:t>
            </a:r>
            <a:r>
              <a:rPr lang="en-US" sz="2400" b="1" dirty="0">
                <a:latin typeface="Times New Roman" pitchFamily="18" charset="0"/>
                <a:cs typeface="Times New Roman" pitchFamily="18" charset="0"/>
              </a:rPr>
              <a:t>scheduling scheme of JVM or OS</a:t>
            </a:r>
            <a:r>
              <a:rPr lang="en-US" sz="2400" dirty="0">
                <a:latin typeface="Times New Roman" pitchFamily="18" charset="0"/>
                <a:cs typeface="Times New Roman" pitchFamily="18" charset="0"/>
              </a:rPr>
              <a:t>.</a:t>
            </a:r>
          </a:p>
          <a:p>
            <a:pPr lvl="1">
              <a:buFont typeface="Wingdings" pitchFamily="2" charset="2"/>
              <a:buChar char="§"/>
            </a:pPr>
            <a:r>
              <a:rPr lang="en-US" sz="2400" dirty="0">
                <a:latin typeface="Times New Roman" pitchFamily="18" charset="0"/>
                <a:cs typeface="Times New Roman" pitchFamily="18" charset="0"/>
              </a:rPr>
              <a:t>Context switching is light weight job.</a:t>
            </a:r>
          </a:p>
          <a:p>
            <a:pPr marL="503868" lvl="1" indent="0">
              <a:buNone/>
            </a:pPr>
            <a:endParaRPr lang="en-US" sz="2400" dirty="0">
              <a:latin typeface="Times New Roman" pitchFamily="18" charset="0"/>
              <a:cs typeface="Times New Roman" pitchFamily="18" charset="0"/>
            </a:endParaRPr>
          </a:p>
          <a:p>
            <a:pPr lvl="1">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580780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6" y="303214"/>
            <a:ext cx="9072563" cy="764526"/>
          </a:xfrm>
        </p:spPr>
        <p:txBody>
          <a:bodyPr/>
          <a:lstStyle/>
          <a:p>
            <a:r>
              <a:rPr lang="en-US" sz="3600" b="1" dirty="0">
                <a:latin typeface="Times New Roman" pitchFamily="18" charset="0"/>
                <a:cs typeface="Times New Roman" pitchFamily="18" charset="0"/>
              </a:rPr>
              <a:t>Benefits of Multithreading</a:t>
            </a:r>
          </a:p>
        </p:txBody>
      </p:sp>
      <p:sp>
        <p:nvSpPr>
          <p:cNvPr id="3" name="Rectangle 2"/>
          <p:cNvSpPr/>
          <p:nvPr/>
        </p:nvSpPr>
        <p:spPr>
          <a:xfrm>
            <a:off x="315912" y="1585456"/>
            <a:ext cx="9448800" cy="3170099"/>
          </a:xfrm>
          <a:prstGeom prst="rect">
            <a:avLst/>
          </a:prstGeom>
        </p:spPr>
        <p:txBody>
          <a:bodyPr wrap="square">
            <a:spAutoFit/>
          </a:bodyPr>
          <a:lstStyle/>
          <a:p>
            <a:pPr marL="457200" indent="-457200">
              <a:buFont typeface="+mj-lt"/>
              <a:buAutoNum type="arabicPeriod"/>
            </a:pPr>
            <a:r>
              <a:rPr lang="en-IN" sz="2000" b="1" dirty="0"/>
              <a:t>Utilization of multiprocessor architectures</a:t>
            </a:r>
            <a:r>
              <a:rPr lang="en-IN" sz="2000" dirty="0"/>
              <a:t>. </a:t>
            </a:r>
          </a:p>
          <a:p>
            <a:pPr marL="457200" indent="-457200">
              <a:buFont typeface="+mj-lt"/>
              <a:buAutoNum type="arabicPeriod"/>
            </a:pPr>
            <a:endParaRPr lang="en-IN" sz="2000" b="1" dirty="0" smtClean="0"/>
          </a:p>
          <a:p>
            <a:pPr marL="457200" indent="-457200">
              <a:buFont typeface="+mj-lt"/>
              <a:buAutoNum type="arabicPeriod"/>
            </a:pPr>
            <a:r>
              <a:rPr lang="en-IN" sz="2000" b="1" dirty="0" smtClean="0"/>
              <a:t>Responsiveness</a:t>
            </a:r>
            <a:r>
              <a:rPr lang="en-IN" sz="2000" dirty="0"/>
              <a:t>. Multithreading an interactive application may allow a program to continue running even if part of it is blocked or is performing a lengthy </a:t>
            </a:r>
            <a:r>
              <a:rPr lang="en-IN" sz="2000" dirty="0" smtClean="0"/>
              <a:t>operation.</a:t>
            </a:r>
            <a:endParaRPr lang="en-IN" sz="2000" dirty="0"/>
          </a:p>
          <a:p>
            <a:pPr marL="457200" indent="-457200">
              <a:buFont typeface="+mj-lt"/>
              <a:buAutoNum type="arabicPeriod"/>
            </a:pPr>
            <a:endParaRPr lang="en-IN" sz="2000" b="1" dirty="0" smtClean="0"/>
          </a:p>
          <a:p>
            <a:pPr marL="457200" indent="-457200">
              <a:buFont typeface="+mj-lt"/>
              <a:buAutoNum type="arabicPeriod"/>
            </a:pPr>
            <a:r>
              <a:rPr lang="en-IN" sz="2000" b="1" dirty="0" smtClean="0"/>
              <a:t>Resource </a:t>
            </a:r>
            <a:r>
              <a:rPr lang="en-IN" sz="2000" b="1" dirty="0"/>
              <a:t>sharing</a:t>
            </a:r>
            <a:r>
              <a:rPr lang="en-IN" sz="2000" dirty="0"/>
              <a:t>. By default, threads share the memory and the resources of the process to which they belong. The benefit of sharing code and data is that it allows an application to have several different threads of activity within the same address space.</a:t>
            </a:r>
          </a:p>
          <a:p>
            <a:endParaRPr lang="en-IN" sz="2000" b="1" dirty="0" smtClean="0"/>
          </a:p>
          <a:p>
            <a:endParaRPr lang="en-IN" sz="2000" b="1" dirty="0"/>
          </a:p>
        </p:txBody>
      </p:sp>
    </p:spTree>
    <p:extLst>
      <p:ext uri="{BB962C8B-B14F-4D97-AF65-F5344CB8AC3E}">
        <p14:creationId xmlns:p14="http://schemas.microsoft.com/office/powerpoint/2010/main" val="22837535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6" y="46037"/>
            <a:ext cx="9072563" cy="581024"/>
          </a:xfrm>
        </p:spPr>
        <p:txBody>
          <a:bodyPr>
            <a:normAutofit fontScale="90000"/>
          </a:bodyPr>
          <a:lstStyle/>
          <a:p>
            <a:r>
              <a:rPr lang="en-US" b="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Creating Thread</a:t>
            </a:r>
            <a:endParaRPr lang="en-IN" b="1" dirty="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504826" y="655637"/>
            <a:ext cx="9336086" cy="6786561"/>
          </a:xfrm>
        </p:spPr>
        <p:txBody>
          <a:bodyPr>
            <a:normAutofit/>
          </a:bodyPr>
          <a:lstStyle/>
          <a:p>
            <a:pPr>
              <a:buNone/>
            </a:pPr>
            <a:r>
              <a:rPr lang="en-US" sz="2800" b="1" dirty="0">
                <a:latin typeface="Times New Roman" pitchFamily="18" charset="0"/>
                <a:cs typeface="Times New Roman" pitchFamily="18" charset="0"/>
              </a:rPr>
              <a:t>Two ways to create thread:</a:t>
            </a:r>
          </a:p>
          <a:p>
            <a:pPr>
              <a:buNone/>
            </a:pPr>
            <a:r>
              <a:rPr lang="en-US" sz="2400" dirty="0">
                <a:latin typeface="Times New Roman" pitchFamily="18" charset="0"/>
                <a:cs typeface="Times New Roman" pitchFamily="18" charset="0"/>
              </a:rPr>
              <a:t>1)  Extend </a:t>
            </a:r>
            <a:r>
              <a:rPr lang="en-US" sz="2400" b="1" i="1" dirty="0">
                <a:latin typeface="Times New Roman" pitchFamily="18" charset="0"/>
                <a:cs typeface="Times New Roman" pitchFamily="18" charset="0"/>
              </a:rPr>
              <a:t>Thread  </a:t>
            </a:r>
            <a:r>
              <a:rPr lang="en-US" sz="2400" dirty="0">
                <a:latin typeface="Times New Roman" pitchFamily="18" charset="0"/>
                <a:cs typeface="Times New Roman" pitchFamily="18" charset="0"/>
              </a:rPr>
              <a:t>class (Thread class is present in package java.lang.*)</a:t>
            </a:r>
          </a:p>
          <a:p>
            <a:pPr marL="622235" indent="-514297">
              <a:buNone/>
            </a:pPr>
            <a:r>
              <a:rPr lang="en-US" sz="2400" dirty="0">
                <a:latin typeface="Times New Roman" pitchFamily="18" charset="0"/>
                <a:cs typeface="Times New Roman" pitchFamily="18" charset="0"/>
              </a:rPr>
              <a:t>2) Implement  </a:t>
            </a:r>
            <a:r>
              <a:rPr lang="en-US" sz="2400" b="1" i="1" dirty="0">
                <a:latin typeface="Times New Roman" pitchFamily="18" charset="0"/>
                <a:cs typeface="Times New Roman" pitchFamily="18" charset="0"/>
              </a:rPr>
              <a:t>Runnable  </a:t>
            </a:r>
            <a:r>
              <a:rPr lang="en-US" sz="2400" dirty="0" smtClean="0">
                <a:latin typeface="Times New Roman" pitchFamily="18" charset="0"/>
                <a:cs typeface="Times New Roman" pitchFamily="18" charset="0"/>
              </a:rPr>
              <a:t>interface</a:t>
            </a:r>
          </a:p>
          <a:p>
            <a:pPr marL="622235" indent="-514297">
              <a:buNone/>
            </a:pPr>
            <a:endParaRPr lang="en-US" sz="2400" dirty="0">
              <a:latin typeface="Times New Roman" pitchFamily="18" charset="0"/>
              <a:cs typeface="Times New Roman" pitchFamily="18" charset="0"/>
            </a:endParaRPr>
          </a:p>
          <a:p>
            <a:pPr marL="622235" indent="-514297">
              <a:buNone/>
            </a:pPr>
            <a:endParaRPr lang="en-US" sz="2400" b="1" dirty="0">
              <a:latin typeface="Times New Roman" pitchFamily="18" charset="0"/>
              <a:cs typeface="Times New Roman" pitchFamily="18" charset="0"/>
            </a:endParaRPr>
          </a:p>
          <a:p>
            <a:pPr marL="622235" indent="-514297">
              <a:buNone/>
            </a:pPr>
            <a:endParaRPr lang="en-US" sz="2400" b="1" i="1" dirty="0" smtClean="0">
              <a:latin typeface="Times New Roman" pitchFamily="18" charset="0"/>
              <a:cs typeface="Times New Roman" pitchFamily="18" charset="0"/>
            </a:endParaRPr>
          </a:p>
          <a:p>
            <a:pPr marL="622235" indent="-514297">
              <a:buNone/>
            </a:pPr>
            <a:endParaRPr lang="en-US" sz="2400" b="1" i="1" dirty="0" smtClean="0">
              <a:latin typeface="Times New Roman" pitchFamily="18" charset="0"/>
              <a:cs typeface="Times New Roman" pitchFamily="18" charset="0"/>
            </a:endParaRPr>
          </a:p>
          <a:p>
            <a:pPr marL="622235" indent="-514297">
              <a:buNone/>
            </a:pPr>
            <a:endParaRPr lang="en-US" sz="2400" b="1" i="1" dirty="0" smtClean="0">
              <a:latin typeface="Times New Roman" pitchFamily="18" charset="0"/>
              <a:cs typeface="Times New Roman" pitchFamily="18" charset="0"/>
            </a:endParaRPr>
          </a:p>
          <a:p>
            <a:pPr marL="622235" indent="-514297">
              <a:buNone/>
            </a:pPr>
            <a:endParaRPr lang="en-US" sz="2400" b="1" dirty="0" smtClean="0">
              <a:latin typeface="Times New Roman" pitchFamily="18" charset="0"/>
              <a:cs typeface="Times New Roman" pitchFamily="18" charset="0"/>
            </a:endParaRPr>
          </a:p>
        </p:txBody>
      </p:sp>
      <p:graphicFrame>
        <p:nvGraphicFramePr>
          <p:cNvPr id="7" name="Content Placeholder 3"/>
          <p:cNvGraphicFramePr>
            <a:graphicFrameLocks/>
          </p:cNvGraphicFramePr>
          <p:nvPr>
            <p:extLst>
              <p:ext uri="{D42A27DB-BD31-4B8C-83A1-F6EECF244321}">
                <p14:modId xmlns:p14="http://schemas.microsoft.com/office/powerpoint/2010/main" val="3576293245"/>
              </p:ext>
            </p:extLst>
          </p:nvPr>
        </p:nvGraphicFramePr>
        <p:xfrm>
          <a:off x="503238" y="2179637"/>
          <a:ext cx="9074150" cy="4023360"/>
        </p:xfrm>
        <a:graphic>
          <a:graphicData uri="http://schemas.openxmlformats.org/drawingml/2006/table">
            <a:tbl>
              <a:tblPr firstRow="1" bandRow="1">
                <a:tableStyleId>{5940675A-B579-460E-94D1-54222C63F5DA}</a:tableStyleId>
              </a:tblPr>
              <a:tblGrid>
                <a:gridCol w="9074150"/>
              </a:tblGrid>
              <a:tr h="1828800">
                <a:tc>
                  <a:txBody>
                    <a:bodyPr/>
                    <a:lstStyle/>
                    <a:p>
                      <a:pPr marL="0" marR="0" indent="0" algn="l" defTabSz="1007734" rtl="0" eaLnBrk="1" fontAlgn="auto" latinLnBrk="0" hangingPunct="1">
                        <a:lnSpc>
                          <a:spcPct val="100000"/>
                        </a:lnSpc>
                        <a:spcBef>
                          <a:spcPts val="0"/>
                        </a:spcBef>
                        <a:spcAft>
                          <a:spcPts val="0"/>
                        </a:spcAft>
                        <a:buClrTx/>
                        <a:buSzTx/>
                        <a:buFontTx/>
                        <a:buNone/>
                        <a:tabLst/>
                        <a:defRPr/>
                      </a:pPr>
                      <a:r>
                        <a:rPr lang="en-US" sz="2000" b="1" dirty="0" smtClean="0">
                          <a:latin typeface="Times New Roman" pitchFamily="18" charset="0"/>
                          <a:cs typeface="Times New Roman" pitchFamily="18" charset="0"/>
                        </a:rPr>
                        <a:t>The thread class </a:t>
                      </a:r>
                      <a:r>
                        <a:rPr lang="en-US" sz="2000" dirty="0" smtClean="0">
                          <a:latin typeface="Times New Roman" pitchFamily="18" charset="0"/>
                          <a:cs typeface="Times New Roman" pitchFamily="18" charset="0"/>
                        </a:rPr>
                        <a:t>has number of methods which can be overridden but most important method is </a:t>
                      </a:r>
                      <a:r>
                        <a:rPr lang="en-US" sz="2000" b="1" dirty="0" smtClean="0">
                          <a:latin typeface="Times New Roman" pitchFamily="18" charset="0"/>
                          <a:cs typeface="Times New Roman" pitchFamily="18" charset="0"/>
                        </a:rPr>
                        <a:t>run()</a:t>
                      </a:r>
                      <a:r>
                        <a:rPr lang="en-US" sz="2000" dirty="0" smtClean="0"/>
                        <a:t> </a:t>
                      </a:r>
                      <a:r>
                        <a:rPr lang="en-US" sz="2000" dirty="0" smtClean="0">
                          <a:latin typeface="Times New Roman" pitchFamily="18" charset="0"/>
                          <a:cs typeface="Times New Roman" pitchFamily="18" charset="0"/>
                        </a:rPr>
                        <a:t>that contains the statements to be executed by the thread  so run() is to be implemented. After creating the object of the class which extends thread class  we start the thread using start() method . </a:t>
                      </a:r>
                      <a:r>
                        <a:rPr lang="en-US" sz="2000" b="1" i="1" dirty="0" smtClean="0">
                          <a:latin typeface="Times New Roman" pitchFamily="18" charset="0"/>
                          <a:cs typeface="Times New Roman" pitchFamily="18" charset="0"/>
                        </a:rPr>
                        <a:t>The start() method implicitly call the run() method itself. </a:t>
                      </a:r>
                    </a:p>
                    <a:p>
                      <a:endParaRPr lang="en-IN" dirty="0"/>
                    </a:p>
                  </a:txBody>
                  <a:tcPr/>
                </a:tc>
              </a:tr>
              <a:tr h="2103120">
                <a:tc>
                  <a:txBody>
                    <a:bodyPr/>
                    <a:lstStyle/>
                    <a:p>
                      <a:pPr marL="0" marR="0" indent="0" algn="l" defTabSz="1007734" rtl="0" eaLnBrk="1" fontAlgn="auto" latinLnBrk="0" hangingPunct="1">
                        <a:lnSpc>
                          <a:spcPct val="100000"/>
                        </a:lnSpc>
                        <a:spcBef>
                          <a:spcPts val="0"/>
                        </a:spcBef>
                        <a:spcAft>
                          <a:spcPts val="0"/>
                        </a:spcAft>
                        <a:buClrTx/>
                        <a:buSzTx/>
                        <a:buFontTx/>
                        <a:buNone/>
                        <a:tabLst/>
                        <a:defRPr/>
                      </a:pPr>
                      <a:r>
                        <a:rPr lang="en-US" sz="2000" b="1" dirty="0" smtClean="0">
                          <a:latin typeface="Times New Roman" pitchFamily="18" charset="0"/>
                          <a:cs typeface="Times New Roman" pitchFamily="18" charset="0"/>
                        </a:rPr>
                        <a:t>The interface </a:t>
                      </a:r>
                      <a:r>
                        <a:rPr lang="en-US" sz="2000" dirty="0" smtClean="0">
                          <a:latin typeface="Times New Roman" pitchFamily="18" charset="0"/>
                          <a:cs typeface="Times New Roman" pitchFamily="18" charset="0"/>
                        </a:rPr>
                        <a:t>has only one method </a:t>
                      </a:r>
                      <a:r>
                        <a:rPr lang="en-US" sz="2000" b="1" dirty="0" smtClean="0">
                          <a:latin typeface="Times New Roman" pitchFamily="18" charset="0"/>
                          <a:cs typeface="Times New Roman" pitchFamily="18" charset="0"/>
                        </a:rPr>
                        <a:t>run() </a:t>
                      </a:r>
                      <a:r>
                        <a:rPr lang="en-US" sz="2000" dirty="0" smtClean="0">
                          <a:latin typeface="Times New Roman" pitchFamily="18" charset="0"/>
                          <a:cs typeface="Times New Roman" pitchFamily="18" charset="0"/>
                        </a:rPr>
                        <a:t>that contains the statements to be executed by the thread</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so run()  is to be implemented. After creating the object of the class which implements interface   </a:t>
                      </a:r>
                      <a:r>
                        <a:rPr lang="en-US" sz="2000" b="1" i="1" dirty="0" smtClean="0">
                          <a:latin typeface="Times New Roman" pitchFamily="18" charset="0"/>
                          <a:cs typeface="Times New Roman" pitchFamily="18" charset="0"/>
                        </a:rPr>
                        <a:t>the object  is passed to the Thread constructor (this is not there if we are extending thread class) then  we start the thread using start() method . The start() method implicitly call the run() method itself. </a:t>
                      </a:r>
                    </a:p>
                    <a:p>
                      <a:endParaRPr lang="en-IN"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4031" y="122237"/>
            <a:ext cx="9413081" cy="7437438"/>
          </a:xfrm>
        </p:spPr>
        <p:txBody>
          <a:bodyPr>
            <a:normAutofit fontScale="92500" lnSpcReduction="10000"/>
          </a:bodyPr>
          <a:lstStyle/>
          <a:p>
            <a:pPr marL="0" indent="0">
              <a:buNone/>
            </a:pPr>
            <a:r>
              <a:rPr lang="en-US" sz="1800" b="1" dirty="0">
                <a:solidFill>
                  <a:srgbClr val="7F0055"/>
                </a:solidFill>
                <a:latin typeface="Courier New"/>
              </a:rPr>
              <a:t>class</a:t>
            </a:r>
            <a:r>
              <a:rPr lang="en-US" sz="1800" b="1" dirty="0">
                <a:solidFill>
                  <a:srgbClr val="000000"/>
                </a:solidFill>
                <a:latin typeface="Courier New"/>
              </a:rPr>
              <a:t> demo </a:t>
            </a:r>
            <a:r>
              <a:rPr lang="en-US" sz="1800" b="1" dirty="0">
                <a:solidFill>
                  <a:srgbClr val="7F0055"/>
                </a:solidFill>
                <a:latin typeface="Courier New"/>
              </a:rPr>
              <a:t>extends</a:t>
            </a:r>
            <a:r>
              <a:rPr lang="en-US" sz="1800" b="1" dirty="0">
                <a:solidFill>
                  <a:srgbClr val="000000"/>
                </a:solidFill>
                <a:latin typeface="Courier New"/>
              </a:rPr>
              <a:t> Thread</a:t>
            </a:r>
          </a:p>
          <a:p>
            <a:pPr marL="0" indent="0">
              <a:buNone/>
            </a:pPr>
            <a:r>
              <a:rPr lang="en-US" sz="1800" dirty="0">
                <a:solidFill>
                  <a:srgbClr val="000000"/>
                </a:solidFill>
                <a:latin typeface="Courier New"/>
              </a:rPr>
              <a:t>{</a:t>
            </a:r>
          </a:p>
          <a:p>
            <a:pPr marL="0" indent="0">
              <a:buNone/>
            </a:pPr>
            <a:r>
              <a:rPr lang="en-US" sz="1800" b="1" dirty="0">
                <a:solidFill>
                  <a:srgbClr val="7F0055"/>
                </a:solidFill>
                <a:latin typeface="Courier New"/>
              </a:rPr>
              <a:t>public</a:t>
            </a:r>
            <a:r>
              <a:rPr lang="en-US" sz="1800" b="1" dirty="0">
                <a:solidFill>
                  <a:srgbClr val="000000"/>
                </a:solidFill>
                <a:latin typeface="Courier New"/>
              </a:rPr>
              <a:t> </a:t>
            </a:r>
            <a:r>
              <a:rPr lang="en-US" sz="1800" b="1" dirty="0">
                <a:solidFill>
                  <a:srgbClr val="7F0055"/>
                </a:solidFill>
                <a:latin typeface="Courier New"/>
              </a:rPr>
              <a:t>void</a:t>
            </a:r>
            <a:r>
              <a:rPr lang="en-US" sz="1800" b="1" dirty="0">
                <a:solidFill>
                  <a:srgbClr val="000000"/>
                </a:solidFill>
                <a:latin typeface="Courier New"/>
              </a:rPr>
              <a:t> run()</a:t>
            </a:r>
          </a:p>
          <a:p>
            <a:pPr marL="0" indent="0">
              <a:buNone/>
            </a:pPr>
            <a:endParaRPr lang="en-US" sz="1800" dirty="0">
              <a:latin typeface="Courier New"/>
            </a:endParaRPr>
          </a:p>
          <a:p>
            <a:pPr marL="0" indent="0">
              <a:buNone/>
            </a:pPr>
            <a:r>
              <a:rPr lang="en-US" sz="1800" dirty="0">
                <a:solidFill>
                  <a:srgbClr val="000000"/>
                </a:solidFill>
                <a:latin typeface="Courier New"/>
              </a:rPr>
              <a:t>{</a:t>
            </a:r>
          </a:p>
          <a:p>
            <a:pPr marL="0" indent="0">
              <a:buNone/>
            </a:pPr>
            <a:r>
              <a:rPr lang="en-US" sz="1800" b="1" dirty="0">
                <a:solidFill>
                  <a:srgbClr val="7F0055"/>
                </a:solidFill>
                <a:latin typeface="Courier New"/>
              </a:rPr>
              <a:t>for</a:t>
            </a:r>
            <a:r>
              <a:rPr lang="en-US" sz="1800" b="1" dirty="0">
                <a:solidFill>
                  <a:srgbClr val="000000"/>
                </a:solidFill>
                <a:latin typeface="Courier New"/>
              </a:rPr>
              <a:t> (</a:t>
            </a:r>
            <a:r>
              <a:rPr lang="en-US" sz="1800" b="1" dirty="0" err="1">
                <a:solidFill>
                  <a:srgbClr val="7F0055"/>
                </a:solidFill>
                <a:latin typeface="Courier New"/>
              </a:rPr>
              <a:t>int</a:t>
            </a:r>
            <a:r>
              <a:rPr lang="en-US" sz="1800" b="1" dirty="0">
                <a:solidFill>
                  <a:srgbClr val="000000"/>
                </a:solidFill>
                <a:latin typeface="Courier New"/>
              </a:rPr>
              <a:t> </a:t>
            </a:r>
            <a:r>
              <a:rPr lang="en-US" sz="1800" b="1" dirty="0" err="1">
                <a:solidFill>
                  <a:srgbClr val="000000"/>
                </a:solidFill>
                <a:latin typeface="Courier New"/>
              </a:rPr>
              <a:t>i</a:t>
            </a:r>
            <a:r>
              <a:rPr lang="en-US" sz="1800" b="1" dirty="0">
                <a:solidFill>
                  <a:srgbClr val="000000"/>
                </a:solidFill>
                <a:latin typeface="Courier New"/>
              </a:rPr>
              <a:t>=0;i&lt;15;i++)</a:t>
            </a:r>
          </a:p>
          <a:p>
            <a:pPr marL="0" indent="0">
              <a:buNone/>
            </a:pPr>
            <a:r>
              <a:rPr lang="en-US" sz="1800" dirty="0">
                <a:solidFill>
                  <a:srgbClr val="000000"/>
                </a:solidFill>
                <a:latin typeface="Courier New"/>
              </a:rPr>
              <a:t>{</a:t>
            </a:r>
          </a:p>
          <a:p>
            <a:pPr marL="0" indent="0">
              <a:buNone/>
            </a:pPr>
            <a:r>
              <a:rPr lang="en-US" sz="1800" dirty="0" err="1">
                <a:solidFill>
                  <a:srgbClr val="000000"/>
                </a:solidFill>
                <a:latin typeface="Courier New"/>
              </a:rPr>
              <a:t>System.</a:t>
            </a:r>
            <a:r>
              <a:rPr lang="en-US" sz="1800" i="1" dirty="0" err="1">
                <a:solidFill>
                  <a:srgbClr val="0000C0"/>
                </a:solidFill>
                <a:latin typeface="Courier New"/>
              </a:rPr>
              <a:t>out</a:t>
            </a:r>
            <a:r>
              <a:rPr lang="en-US" sz="1800" i="1" dirty="0" err="1">
                <a:solidFill>
                  <a:srgbClr val="000000"/>
                </a:solidFill>
                <a:latin typeface="Courier New"/>
              </a:rPr>
              <a:t>.println</a:t>
            </a:r>
            <a:r>
              <a:rPr lang="en-US" sz="1800" i="1" dirty="0">
                <a:solidFill>
                  <a:srgbClr val="000000"/>
                </a:solidFill>
                <a:latin typeface="Courier New"/>
              </a:rPr>
              <a:t>(</a:t>
            </a:r>
            <a:r>
              <a:rPr lang="en-US" sz="1800" i="1" dirty="0" err="1">
                <a:solidFill>
                  <a:srgbClr val="000000"/>
                </a:solidFill>
                <a:latin typeface="Courier New"/>
              </a:rPr>
              <a:t>getName</a:t>
            </a:r>
            <a:r>
              <a:rPr lang="en-US" sz="1800" i="1" dirty="0">
                <a:solidFill>
                  <a:srgbClr val="000000"/>
                </a:solidFill>
                <a:latin typeface="Courier New"/>
              </a:rPr>
              <a:t>()+</a:t>
            </a:r>
            <a:r>
              <a:rPr lang="en-US" sz="1800" i="1" dirty="0">
                <a:solidFill>
                  <a:srgbClr val="2A00FF"/>
                </a:solidFill>
                <a:latin typeface="Courier New"/>
              </a:rPr>
              <a:t>"\</a:t>
            </a:r>
            <a:r>
              <a:rPr lang="en-US" sz="1800" i="1" dirty="0" err="1">
                <a:solidFill>
                  <a:srgbClr val="2A00FF"/>
                </a:solidFill>
                <a:latin typeface="Courier New"/>
              </a:rPr>
              <a:t>ti</a:t>
            </a:r>
            <a:r>
              <a:rPr lang="en-US" sz="1800" i="1" dirty="0">
                <a:solidFill>
                  <a:srgbClr val="2A00FF"/>
                </a:solidFill>
                <a:latin typeface="Courier New"/>
              </a:rPr>
              <a:t>=\t"</a:t>
            </a:r>
            <a:r>
              <a:rPr lang="en-US" sz="1800" i="1" dirty="0">
                <a:solidFill>
                  <a:srgbClr val="000000"/>
                </a:solidFill>
                <a:latin typeface="Courier New"/>
              </a:rPr>
              <a:t>+</a:t>
            </a:r>
            <a:r>
              <a:rPr lang="en-US" sz="1800" i="1" dirty="0" err="1">
                <a:solidFill>
                  <a:srgbClr val="000000"/>
                </a:solidFill>
                <a:latin typeface="Courier New"/>
              </a:rPr>
              <a:t>i</a:t>
            </a:r>
            <a:r>
              <a:rPr lang="en-US" sz="1800" i="1" dirty="0">
                <a:solidFill>
                  <a:srgbClr val="000000"/>
                </a:solidFill>
                <a:latin typeface="Courier New"/>
              </a:rPr>
              <a:t>);</a:t>
            </a:r>
          </a:p>
          <a:p>
            <a:pPr marL="0" indent="0">
              <a:buNone/>
            </a:pPr>
            <a:r>
              <a:rPr lang="en-US" sz="1800" dirty="0">
                <a:solidFill>
                  <a:srgbClr val="000000"/>
                </a:solidFill>
                <a:latin typeface="Courier New"/>
              </a:rPr>
              <a:t>}</a:t>
            </a:r>
          </a:p>
          <a:p>
            <a:pPr marL="0" indent="0">
              <a:buNone/>
            </a:pPr>
            <a:endParaRPr lang="en-US" sz="1800" dirty="0">
              <a:latin typeface="Courier New"/>
            </a:endParaRPr>
          </a:p>
          <a:p>
            <a:pPr marL="0" indent="0">
              <a:buNone/>
            </a:pPr>
            <a:r>
              <a:rPr lang="en-US" sz="1800" dirty="0">
                <a:solidFill>
                  <a:srgbClr val="000000"/>
                </a:solidFill>
                <a:latin typeface="Courier New"/>
              </a:rPr>
              <a:t>}</a:t>
            </a:r>
          </a:p>
          <a:p>
            <a:pPr marL="0" indent="0">
              <a:buNone/>
            </a:pPr>
            <a:r>
              <a:rPr lang="en-US" sz="1800" dirty="0">
                <a:solidFill>
                  <a:srgbClr val="000000"/>
                </a:solidFill>
                <a:latin typeface="Courier New"/>
              </a:rPr>
              <a:t>demo() </a:t>
            </a:r>
          </a:p>
          <a:p>
            <a:pPr marL="0" indent="0">
              <a:buNone/>
            </a:pPr>
            <a:r>
              <a:rPr lang="en-US" sz="1800" dirty="0">
                <a:solidFill>
                  <a:srgbClr val="000000"/>
                </a:solidFill>
                <a:latin typeface="Courier New"/>
              </a:rPr>
              <a:t>{</a:t>
            </a:r>
          </a:p>
          <a:p>
            <a:pPr marL="0" indent="0">
              <a:buNone/>
            </a:pPr>
            <a:r>
              <a:rPr lang="en-US" sz="1800" dirty="0">
                <a:solidFill>
                  <a:srgbClr val="000000"/>
                </a:solidFill>
                <a:latin typeface="Courier New"/>
              </a:rPr>
              <a:t>start();  </a:t>
            </a:r>
            <a:r>
              <a:rPr lang="en-US" sz="1800" dirty="0">
                <a:solidFill>
                  <a:srgbClr val="3F7F5F"/>
                </a:solidFill>
                <a:latin typeface="Courier New"/>
              </a:rPr>
              <a:t>//we can write d1.start() ,d2.start() in its place</a:t>
            </a:r>
          </a:p>
          <a:p>
            <a:pPr marL="0" indent="0">
              <a:buNone/>
            </a:pPr>
            <a:r>
              <a:rPr lang="en-US" sz="1800" dirty="0">
                <a:solidFill>
                  <a:srgbClr val="000000"/>
                </a:solidFill>
                <a:latin typeface="Courier New"/>
              </a:rPr>
              <a:t>}</a:t>
            </a:r>
          </a:p>
          <a:p>
            <a:pPr marL="0" indent="0">
              <a:buNone/>
            </a:pPr>
            <a:endParaRPr lang="en-US" sz="1800" dirty="0">
              <a:latin typeface="Courier New"/>
            </a:endParaRPr>
          </a:p>
          <a:p>
            <a:pPr marL="0" indent="0">
              <a:buNone/>
            </a:pPr>
            <a:r>
              <a:rPr lang="en-US" sz="1800" b="1" dirty="0">
                <a:solidFill>
                  <a:srgbClr val="7F0055"/>
                </a:solidFill>
                <a:latin typeface="Courier New"/>
              </a:rPr>
              <a:t>public</a:t>
            </a:r>
            <a:r>
              <a:rPr lang="en-US" sz="1800" b="1" dirty="0">
                <a:solidFill>
                  <a:srgbClr val="000000"/>
                </a:solidFill>
                <a:latin typeface="Courier New"/>
              </a:rPr>
              <a:t> </a:t>
            </a:r>
            <a:r>
              <a:rPr lang="en-US" sz="1800" b="1" dirty="0">
                <a:solidFill>
                  <a:srgbClr val="7F0055"/>
                </a:solidFill>
                <a:latin typeface="Courier New"/>
              </a:rPr>
              <a:t>static</a:t>
            </a:r>
            <a:r>
              <a:rPr lang="en-US" sz="1800" b="1" dirty="0">
                <a:solidFill>
                  <a:srgbClr val="000000"/>
                </a:solidFill>
                <a:latin typeface="Courier New"/>
              </a:rPr>
              <a:t> </a:t>
            </a:r>
            <a:r>
              <a:rPr lang="en-US" sz="1800" b="1" dirty="0">
                <a:solidFill>
                  <a:srgbClr val="7F0055"/>
                </a:solidFill>
                <a:latin typeface="Courier New"/>
              </a:rPr>
              <a:t>void</a:t>
            </a:r>
            <a:r>
              <a:rPr lang="en-US" sz="1800" b="1" dirty="0">
                <a:solidFill>
                  <a:srgbClr val="000000"/>
                </a:solidFill>
                <a:latin typeface="Courier New"/>
              </a:rPr>
              <a:t> main(String </a:t>
            </a:r>
            <a:r>
              <a:rPr lang="en-US" sz="1800" b="1" dirty="0" err="1">
                <a:solidFill>
                  <a:srgbClr val="000000"/>
                </a:solidFill>
                <a:latin typeface="Courier New"/>
              </a:rPr>
              <a:t>args</a:t>
            </a:r>
            <a:r>
              <a:rPr lang="en-US" sz="1800" b="1" dirty="0">
                <a:solidFill>
                  <a:srgbClr val="000000"/>
                </a:solidFill>
                <a:latin typeface="Courier New"/>
              </a:rPr>
              <a:t>[])</a:t>
            </a:r>
          </a:p>
          <a:p>
            <a:pPr marL="0" indent="0">
              <a:buNone/>
            </a:pPr>
            <a:r>
              <a:rPr lang="en-US" sz="1800" dirty="0">
                <a:solidFill>
                  <a:srgbClr val="000000"/>
                </a:solidFill>
                <a:latin typeface="Courier New"/>
              </a:rPr>
              <a:t>{</a:t>
            </a:r>
          </a:p>
          <a:p>
            <a:pPr marL="0" indent="0">
              <a:buNone/>
            </a:pPr>
            <a:r>
              <a:rPr lang="en-US" sz="1800" dirty="0">
                <a:solidFill>
                  <a:srgbClr val="000000"/>
                </a:solidFill>
                <a:latin typeface="Courier New"/>
              </a:rPr>
              <a:t>demo d1=</a:t>
            </a:r>
            <a:r>
              <a:rPr lang="en-US" sz="1800" b="1" dirty="0">
                <a:solidFill>
                  <a:srgbClr val="7F0055"/>
                </a:solidFill>
                <a:latin typeface="Courier New"/>
              </a:rPr>
              <a:t>new</a:t>
            </a:r>
            <a:r>
              <a:rPr lang="en-US" sz="1800" b="1" dirty="0">
                <a:solidFill>
                  <a:srgbClr val="000000"/>
                </a:solidFill>
                <a:latin typeface="Courier New"/>
              </a:rPr>
              <a:t> demo();</a:t>
            </a:r>
          </a:p>
          <a:p>
            <a:pPr marL="0" indent="0">
              <a:buNone/>
            </a:pPr>
            <a:r>
              <a:rPr lang="en-US" sz="1800" dirty="0">
                <a:solidFill>
                  <a:srgbClr val="000000"/>
                </a:solidFill>
                <a:latin typeface="Courier New"/>
              </a:rPr>
              <a:t>d1.setName(</a:t>
            </a:r>
            <a:r>
              <a:rPr lang="en-US" sz="1800" dirty="0">
                <a:solidFill>
                  <a:srgbClr val="2A00FF"/>
                </a:solidFill>
                <a:latin typeface="Courier New"/>
              </a:rPr>
              <a:t>"thread1"</a:t>
            </a:r>
            <a:r>
              <a:rPr lang="en-US" sz="1800" dirty="0">
                <a:solidFill>
                  <a:srgbClr val="000000"/>
                </a:solidFill>
                <a:latin typeface="Courier New"/>
              </a:rPr>
              <a:t>);</a:t>
            </a:r>
          </a:p>
          <a:p>
            <a:pPr marL="0" indent="0">
              <a:buNone/>
            </a:pPr>
            <a:r>
              <a:rPr lang="en-US" sz="1800" dirty="0">
                <a:solidFill>
                  <a:srgbClr val="3F7F5F"/>
                </a:solidFill>
                <a:latin typeface="Courier New"/>
              </a:rPr>
              <a:t>//d1.start();</a:t>
            </a:r>
          </a:p>
          <a:p>
            <a:pPr marL="0" indent="0">
              <a:buNone/>
            </a:pPr>
            <a:r>
              <a:rPr lang="en-US" sz="1800" dirty="0">
                <a:solidFill>
                  <a:srgbClr val="000000"/>
                </a:solidFill>
                <a:latin typeface="Courier New"/>
              </a:rPr>
              <a:t>demo d2=</a:t>
            </a:r>
            <a:r>
              <a:rPr lang="en-US" sz="1800" b="1" dirty="0">
                <a:solidFill>
                  <a:srgbClr val="7F0055"/>
                </a:solidFill>
                <a:latin typeface="Courier New"/>
              </a:rPr>
              <a:t>new</a:t>
            </a:r>
            <a:r>
              <a:rPr lang="en-US" sz="1800" b="1" dirty="0">
                <a:solidFill>
                  <a:srgbClr val="000000"/>
                </a:solidFill>
                <a:latin typeface="Courier New"/>
              </a:rPr>
              <a:t> demo();</a:t>
            </a:r>
          </a:p>
          <a:p>
            <a:pPr marL="0" indent="0">
              <a:buNone/>
            </a:pPr>
            <a:r>
              <a:rPr lang="en-US" sz="1800" dirty="0">
                <a:solidFill>
                  <a:srgbClr val="000000"/>
                </a:solidFill>
                <a:latin typeface="Courier New"/>
              </a:rPr>
              <a:t>d2.setName(</a:t>
            </a:r>
            <a:r>
              <a:rPr lang="en-US" sz="1800" dirty="0">
                <a:solidFill>
                  <a:srgbClr val="2A00FF"/>
                </a:solidFill>
                <a:latin typeface="Courier New"/>
              </a:rPr>
              <a:t>"thread2"</a:t>
            </a:r>
            <a:r>
              <a:rPr lang="en-US" sz="1800" dirty="0">
                <a:solidFill>
                  <a:srgbClr val="000000"/>
                </a:solidFill>
                <a:latin typeface="Courier New"/>
              </a:rPr>
              <a:t>);</a:t>
            </a:r>
          </a:p>
          <a:p>
            <a:pPr marL="0" indent="0">
              <a:buNone/>
            </a:pPr>
            <a:r>
              <a:rPr lang="en-US" sz="1800" dirty="0">
                <a:solidFill>
                  <a:srgbClr val="3F7F5F"/>
                </a:solidFill>
                <a:latin typeface="Courier New"/>
              </a:rPr>
              <a:t>//d2.start();</a:t>
            </a:r>
          </a:p>
          <a:p>
            <a:pPr marL="0" indent="0">
              <a:buNone/>
            </a:pPr>
            <a:r>
              <a:rPr lang="en-US" sz="1800" dirty="0">
                <a:solidFill>
                  <a:srgbClr val="000000"/>
                </a:solidFill>
                <a:latin typeface="Courier New"/>
              </a:rPr>
              <a:t>}}</a:t>
            </a:r>
          </a:p>
          <a:p>
            <a:pPr marL="0" indent="0">
              <a:buNone/>
            </a:pPr>
            <a:endParaRPr lang="en-US" sz="1800" dirty="0"/>
          </a:p>
        </p:txBody>
      </p:sp>
    </p:spTree>
    <p:extLst>
      <p:ext uri="{BB962C8B-B14F-4D97-AF65-F5344CB8AC3E}">
        <p14:creationId xmlns:p14="http://schemas.microsoft.com/office/powerpoint/2010/main" val="3840266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4031" y="198437"/>
            <a:ext cx="9072563" cy="6554526"/>
          </a:xfrm>
        </p:spPr>
        <p:txBody>
          <a:bodyPr>
            <a:normAutofit fontScale="32500" lnSpcReduction="20000"/>
          </a:bodyPr>
          <a:lstStyle/>
          <a:p>
            <a:pPr marL="0" indent="0">
              <a:buNone/>
            </a:pPr>
            <a:r>
              <a:rPr lang="en-US" sz="3600" b="1" dirty="0">
                <a:solidFill>
                  <a:srgbClr val="7F0055"/>
                </a:solidFill>
                <a:latin typeface="Courier New"/>
              </a:rPr>
              <a:t>public</a:t>
            </a:r>
            <a:r>
              <a:rPr lang="en-US" sz="3600" b="1" dirty="0">
                <a:solidFill>
                  <a:srgbClr val="000000"/>
                </a:solidFill>
                <a:latin typeface="Courier New"/>
              </a:rPr>
              <a:t> </a:t>
            </a:r>
            <a:r>
              <a:rPr lang="en-US" sz="3600" b="1" dirty="0">
                <a:solidFill>
                  <a:srgbClr val="7F0055"/>
                </a:solidFill>
                <a:latin typeface="Courier New"/>
              </a:rPr>
              <a:t>class</a:t>
            </a:r>
            <a:r>
              <a:rPr lang="en-US" sz="3600" b="1" dirty="0">
                <a:solidFill>
                  <a:srgbClr val="000000"/>
                </a:solidFill>
                <a:latin typeface="Courier New"/>
              </a:rPr>
              <a:t> demo </a:t>
            </a:r>
            <a:r>
              <a:rPr lang="en-US" sz="3600" b="1" dirty="0">
                <a:solidFill>
                  <a:srgbClr val="7F0055"/>
                </a:solidFill>
                <a:latin typeface="Courier New"/>
              </a:rPr>
              <a:t>implements</a:t>
            </a:r>
            <a:r>
              <a:rPr lang="en-US" sz="3600" b="1" dirty="0">
                <a:solidFill>
                  <a:srgbClr val="000000"/>
                </a:solidFill>
                <a:latin typeface="Courier New"/>
              </a:rPr>
              <a:t> Runnable</a:t>
            </a:r>
          </a:p>
          <a:p>
            <a:pPr marL="0" indent="0">
              <a:buNone/>
            </a:pPr>
            <a:r>
              <a:rPr lang="en-US" sz="3600" dirty="0">
                <a:solidFill>
                  <a:srgbClr val="000000"/>
                </a:solidFill>
                <a:latin typeface="Courier New"/>
              </a:rPr>
              <a:t>{</a:t>
            </a:r>
          </a:p>
          <a:p>
            <a:pPr marL="0" indent="0">
              <a:buNone/>
            </a:pPr>
            <a:r>
              <a:rPr lang="en-US" sz="3600" b="1" dirty="0">
                <a:solidFill>
                  <a:srgbClr val="7F0055"/>
                </a:solidFill>
                <a:latin typeface="Courier New"/>
              </a:rPr>
              <a:t>public</a:t>
            </a:r>
            <a:r>
              <a:rPr lang="en-US" sz="3600" b="1" dirty="0">
                <a:solidFill>
                  <a:srgbClr val="000000"/>
                </a:solidFill>
                <a:latin typeface="Courier New"/>
              </a:rPr>
              <a:t> </a:t>
            </a:r>
            <a:r>
              <a:rPr lang="en-US" sz="3600" b="1" dirty="0">
                <a:solidFill>
                  <a:srgbClr val="7F0055"/>
                </a:solidFill>
                <a:latin typeface="Courier New"/>
              </a:rPr>
              <a:t>void</a:t>
            </a:r>
            <a:r>
              <a:rPr lang="en-US" sz="3600" b="1" dirty="0">
                <a:solidFill>
                  <a:srgbClr val="000000"/>
                </a:solidFill>
                <a:latin typeface="Courier New"/>
              </a:rPr>
              <a:t> run()</a:t>
            </a:r>
          </a:p>
          <a:p>
            <a:pPr marL="0" indent="0">
              <a:buNone/>
            </a:pPr>
            <a:endParaRPr lang="en-US" sz="3600" dirty="0">
              <a:latin typeface="Courier New"/>
            </a:endParaRPr>
          </a:p>
          <a:p>
            <a:pPr marL="0" indent="0">
              <a:buNone/>
            </a:pPr>
            <a:r>
              <a:rPr lang="en-US" sz="3600" dirty="0">
                <a:solidFill>
                  <a:srgbClr val="000000"/>
                </a:solidFill>
                <a:latin typeface="Courier New"/>
              </a:rPr>
              <a:t>{</a:t>
            </a:r>
          </a:p>
          <a:p>
            <a:pPr marL="0" indent="0">
              <a:buNone/>
            </a:pPr>
            <a:endParaRPr lang="en-US" sz="3600" dirty="0">
              <a:latin typeface="Courier New"/>
            </a:endParaRPr>
          </a:p>
          <a:p>
            <a:pPr marL="0" indent="0">
              <a:buNone/>
            </a:pPr>
            <a:r>
              <a:rPr lang="en-US" sz="3600" b="1" dirty="0">
                <a:solidFill>
                  <a:srgbClr val="7F0055"/>
                </a:solidFill>
                <a:latin typeface="Courier New"/>
              </a:rPr>
              <a:t>for</a:t>
            </a:r>
            <a:r>
              <a:rPr lang="en-US" sz="3600" b="1" dirty="0">
                <a:solidFill>
                  <a:srgbClr val="000000"/>
                </a:solidFill>
                <a:latin typeface="Courier New"/>
              </a:rPr>
              <a:t> (</a:t>
            </a:r>
            <a:r>
              <a:rPr lang="en-US" sz="3600" b="1" dirty="0" err="1">
                <a:solidFill>
                  <a:srgbClr val="7F0055"/>
                </a:solidFill>
                <a:latin typeface="Courier New"/>
              </a:rPr>
              <a:t>int</a:t>
            </a:r>
            <a:r>
              <a:rPr lang="en-US" sz="3600" b="1" dirty="0">
                <a:solidFill>
                  <a:srgbClr val="000000"/>
                </a:solidFill>
                <a:latin typeface="Courier New"/>
              </a:rPr>
              <a:t> </a:t>
            </a:r>
            <a:r>
              <a:rPr lang="en-US" sz="3600" b="1" dirty="0" err="1">
                <a:solidFill>
                  <a:srgbClr val="000000"/>
                </a:solidFill>
                <a:latin typeface="Courier New"/>
              </a:rPr>
              <a:t>i</a:t>
            </a:r>
            <a:r>
              <a:rPr lang="en-US" sz="3600" b="1" dirty="0">
                <a:solidFill>
                  <a:srgbClr val="000000"/>
                </a:solidFill>
                <a:latin typeface="Courier New"/>
              </a:rPr>
              <a:t>=0;i&lt;5;i++)</a:t>
            </a:r>
          </a:p>
          <a:p>
            <a:pPr marL="0" indent="0">
              <a:buNone/>
            </a:pPr>
            <a:r>
              <a:rPr lang="en-US" sz="3600" dirty="0">
                <a:solidFill>
                  <a:srgbClr val="000000"/>
                </a:solidFill>
                <a:latin typeface="Courier New"/>
              </a:rPr>
              <a:t>{</a:t>
            </a:r>
          </a:p>
          <a:p>
            <a:pPr marL="0" indent="0">
              <a:buNone/>
            </a:pPr>
            <a:endParaRPr lang="en-US" sz="3600" dirty="0">
              <a:latin typeface="Courier New"/>
            </a:endParaRPr>
          </a:p>
          <a:p>
            <a:pPr marL="0" indent="0">
              <a:buNone/>
            </a:pPr>
            <a:r>
              <a:rPr lang="en-US" sz="3600" dirty="0">
                <a:solidFill>
                  <a:srgbClr val="000000"/>
                </a:solidFill>
                <a:latin typeface="Courier New"/>
              </a:rPr>
              <a:t>Thread t=</a:t>
            </a:r>
            <a:r>
              <a:rPr lang="en-US" sz="3600" dirty="0" err="1">
                <a:solidFill>
                  <a:srgbClr val="000000"/>
                </a:solidFill>
                <a:latin typeface="Courier New"/>
              </a:rPr>
              <a:t>Thread.</a:t>
            </a:r>
            <a:r>
              <a:rPr lang="en-US" sz="3600" i="1" dirty="0" err="1">
                <a:solidFill>
                  <a:srgbClr val="000000"/>
                </a:solidFill>
                <a:latin typeface="Courier New"/>
              </a:rPr>
              <a:t>currentThread</a:t>
            </a:r>
            <a:r>
              <a:rPr lang="en-US" sz="3600" i="1" dirty="0">
                <a:solidFill>
                  <a:srgbClr val="000000"/>
                </a:solidFill>
                <a:latin typeface="Courier New"/>
              </a:rPr>
              <a:t>();</a:t>
            </a:r>
            <a:r>
              <a:rPr lang="en-US" sz="3600" i="1" dirty="0">
                <a:solidFill>
                  <a:srgbClr val="3F7F5F"/>
                </a:solidFill>
                <a:latin typeface="Courier New"/>
              </a:rPr>
              <a:t>//while we extends thread class it is not required</a:t>
            </a:r>
          </a:p>
          <a:p>
            <a:pPr marL="0" indent="0">
              <a:buNone/>
            </a:pPr>
            <a:r>
              <a:rPr lang="en-US" sz="3600" dirty="0" err="1">
                <a:solidFill>
                  <a:srgbClr val="000000"/>
                </a:solidFill>
                <a:latin typeface="Courier New"/>
              </a:rPr>
              <a:t>System.</a:t>
            </a:r>
            <a:r>
              <a:rPr lang="en-US" sz="3600" i="1" dirty="0" err="1">
                <a:solidFill>
                  <a:srgbClr val="0000C0"/>
                </a:solidFill>
                <a:latin typeface="Courier New"/>
              </a:rPr>
              <a:t>out</a:t>
            </a:r>
            <a:r>
              <a:rPr lang="en-US" sz="3600" i="1" dirty="0" err="1">
                <a:solidFill>
                  <a:srgbClr val="000000"/>
                </a:solidFill>
                <a:latin typeface="Courier New"/>
              </a:rPr>
              <a:t>.println</a:t>
            </a:r>
            <a:r>
              <a:rPr lang="en-US" sz="3600" i="1" dirty="0">
                <a:solidFill>
                  <a:srgbClr val="000000"/>
                </a:solidFill>
                <a:latin typeface="Courier New"/>
              </a:rPr>
              <a:t>(</a:t>
            </a:r>
            <a:r>
              <a:rPr lang="en-US" sz="3600" i="1" dirty="0" err="1">
                <a:solidFill>
                  <a:srgbClr val="000000"/>
                </a:solidFill>
                <a:latin typeface="Courier New"/>
              </a:rPr>
              <a:t>t.getName</a:t>
            </a:r>
            <a:r>
              <a:rPr lang="en-US" sz="3600" i="1" dirty="0">
                <a:solidFill>
                  <a:srgbClr val="000000"/>
                </a:solidFill>
                <a:latin typeface="Courier New"/>
              </a:rPr>
              <a:t>()+</a:t>
            </a:r>
            <a:r>
              <a:rPr lang="en-US" sz="3600" i="1" dirty="0">
                <a:solidFill>
                  <a:srgbClr val="2A00FF"/>
                </a:solidFill>
                <a:latin typeface="Courier New"/>
              </a:rPr>
              <a:t>"\</a:t>
            </a:r>
            <a:r>
              <a:rPr lang="en-US" sz="3600" i="1" dirty="0" err="1">
                <a:solidFill>
                  <a:srgbClr val="2A00FF"/>
                </a:solidFill>
                <a:latin typeface="Courier New"/>
              </a:rPr>
              <a:t>ti</a:t>
            </a:r>
            <a:r>
              <a:rPr lang="en-US" sz="3600" i="1" dirty="0">
                <a:solidFill>
                  <a:srgbClr val="2A00FF"/>
                </a:solidFill>
                <a:latin typeface="Courier New"/>
              </a:rPr>
              <a:t>=\t"</a:t>
            </a:r>
            <a:r>
              <a:rPr lang="en-US" sz="3600" i="1" dirty="0">
                <a:solidFill>
                  <a:srgbClr val="000000"/>
                </a:solidFill>
                <a:latin typeface="Courier New"/>
              </a:rPr>
              <a:t>+</a:t>
            </a:r>
            <a:r>
              <a:rPr lang="en-US" sz="3600" i="1" dirty="0" err="1">
                <a:solidFill>
                  <a:srgbClr val="000000"/>
                </a:solidFill>
                <a:latin typeface="Courier New"/>
              </a:rPr>
              <a:t>i</a:t>
            </a:r>
            <a:r>
              <a:rPr lang="en-US" sz="3600" i="1" dirty="0">
                <a:solidFill>
                  <a:srgbClr val="000000"/>
                </a:solidFill>
                <a:latin typeface="Courier New"/>
              </a:rPr>
              <a:t>);</a:t>
            </a:r>
          </a:p>
          <a:p>
            <a:pPr marL="0" indent="0">
              <a:buNone/>
            </a:pPr>
            <a:endParaRPr lang="en-US" sz="3600" dirty="0">
              <a:latin typeface="Courier New"/>
            </a:endParaRPr>
          </a:p>
          <a:p>
            <a:pPr marL="0" indent="0">
              <a:buNone/>
            </a:pPr>
            <a:r>
              <a:rPr lang="en-US" sz="3600" dirty="0">
                <a:solidFill>
                  <a:srgbClr val="000000"/>
                </a:solidFill>
                <a:latin typeface="Courier New"/>
              </a:rPr>
              <a:t>}}</a:t>
            </a:r>
          </a:p>
          <a:p>
            <a:pPr marL="0" indent="0">
              <a:buNone/>
            </a:pPr>
            <a:endParaRPr lang="en-US" sz="3600" dirty="0">
              <a:latin typeface="Courier New"/>
            </a:endParaRPr>
          </a:p>
          <a:p>
            <a:pPr marL="0" indent="0">
              <a:buNone/>
            </a:pPr>
            <a:r>
              <a:rPr lang="en-US" sz="3600" b="1" dirty="0">
                <a:solidFill>
                  <a:srgbClr val="7F0055"/>
                </a:solidFill>
                <a:latin typeface="Courier New"/>
              </a:rPr>
              <a:t>public</a:t>
            </a:r>
            <a:r>
              <a:rPr lang="en-US" sz="3600" b="1" dirty="0">
                <a:solidFill>
                  <a:srgbClr val="000000"/>
                </a:solidFill>
                <a:latin typeface="Courier New"/>
              </a:rPr>
              <a:t> </a:t>
            </a:r>
            <a:r>
              <a:rPr lang="en-US" sz="3600" b="1" dirty="0">
                <a:solidFill>
                  <a:srgbClr val="7F0055"/>
                </a:solidFill>
                <a:latin typeface="Courier New"/>
              </a:rPr>
              <a:t>static</a:t>
            </a:r>
            <a:r>
              <a:rPr lang="en-US" sz="3600" b="1" dirty="0">
                <a:solidFill>
                  <a:srgbClr val="000000"/>
                </a:solidFill>
                <a:latin typeface="Courier New"/>
              </a:rPr>
              <a:t> </a:t>
            </a:r>
            <a:r>
              <a:rPr lang="en-US" sz="3600" b="1" dirty="0">
                <a:solidFill>
                  <a:srgbClr val="7F0055"/>
                </a:solidFill>
                <a:latin typeface="Courier New"/>
              </a:rPr>
              <a:t>void</a:t>
            </a:r>
            <a:r>
              <a:rPr lang="en-US" sz="3600" b="1" dirty="0">
                <a:solidFill>
                  <a:srgbClr val="000000"/>
                </a:solidFill>
                <a:latin typeface="Courier New"/>
              </a:rPr>
              <a:t> main(String </a:t>
            </a:r>
            <a:r>
              <a:rPr lang="en-US" sz="3600" b="1" dirty="0" err="1">
                <a:solidFill>
                  <a:srgbClr val="000000"/>
                </a:solidFill>
                <a:latin typeface="Courier New"/>
              </a:rPr>
              <a:t>args</a:t>
            </a:r>
            <a:r>
              <a:rPr lang="en-US" sz="3600" b="1" dirty="0">
                <a:solidFill>
                  <a:srgbClr val="000000"/>
                </a:solidFill>
                <a:latin typeface="Courier New"/>
              </a:rPr>
              <a:t>[])</a:t>
            </a:r>
          </a:p>
          <a:p>
            <a:pPr marL="0" indent="0">
              <a:buNone/>
            </a:pPr>
            <a:r>
              <a:rPr lang="en-US" sz="3600" dirty="0">
                <a:solidFill>
                  <a:srgbClr val="000000"/>
                </a:solidFill>
                <a:latin typeface="Courier New"/>
              </a:rPr>
              <a:t>{</a:t>
            </a:r>
          </a:p>
          <a:p>
            <a:pPr marL="0" indent="0">
              <a:buNone/>
            </a:pPr>
            <a:endParaRPr lang="en-US" sz="3600" dirty="0">
              <a:latin typeface="Courier New"/>
            </a:endParaRPr>
          </a:p>
          <a:p>
            <a:pPr marL="0" indent="0">
              <a:buNone/>
            </a:pPr>
            <a:endParaRPr lang="en-US" sz="3600" dirty="0">
              <a:latin typeface="Courier New"/>
            </a:endParaRPr>
          </a:p>
          <a:p>
            <a:pPr marL="0" indent="0">
              <a:buNone/>
            </a:pPr>
            <a:r>
              <a:rPr lang="en-US" sz="3600" dirty="0">
                <a:solidFill>
                  <a:srgbClr val="000000"/>
                </a:solidFill>
                <a:latin typeface="Courier New"/>
              </a:rPr>
              <a:t>    </a:t>
            </a:r>
          </a:p>
          <a:p>
            <a:pPr marL="0" indent="0">
              <a:buNone/>
            </a:pPr>
            <a:r>
              <a:rPr lang="en-US" sz="3600" dirty="0">
                <a:solidFill>
                  <a:srgbClr val="000000"/>
                </a:solidFill>
                <a:latin typeface="Courier New"/>
              </a:rPr>
              <a:t>      demo d1=</a:t>
            </a:r>
            <a:r>
              <a:rPr lang="en-US" sz="3600" b="1" dirty="0">
                <a:solidFill>
                  <a:srgbClr val="7F0055"/>
                </a:solidFill>
                <a:latin typeface="Courier New"/>
              </a:rPr>
              <a:t>new</a:t>
            </a:r>
            <a:r>
              <a:rPr lang="en-US" sz="3600" b="1" dirty="0">
                <a:solidFill>
                  <a:srgbClr val="000000"/>
                </a:solidFill>
                <a:latin typeface="Courier New"/>
              </a:rPr>
              <a:t> demo();</a:t>
            </a:r>
          </a:p>
          <a:p>
            <a:pPr marL="0" indent="0">
              <a:buNone/>
            </a:pPr>
            <a:r>
              <a:rPr lang="en-US" sz="3600" dirty="0">
                <a:solidFill>
                  <a:srgbClr val="000000"/>
                </a:solidFill>
                <a:latin typeface="Courier New"/>
              </a:rPr>
              <a:t>      Thread thread1 = </a:t>
            </a:r>
            <a:r>
              <a:rPr lang="en-US" sz="3600" b="1" dirty="0">
                <a:solidFill>
                  <a:srgbClr val="7F0055"/>
                </a:solidFill>
                <a:latin typeface="Courier New"/>
              </a:rPr>
              <a:t>new</a:t>
            </a:r>
            <a:r>
              <a:rPr lang="en-US" sz="3600" b="1" dirty="0">
                <a:solidFill>
                  <a:srgbClr val="000000"/>
                </a:solidFill>
                <a:latin typeface="Courier New"/>
              </a:rPr>
              <a:t> Thread(d1); </a:t>
            </a:r>
          </a:p>
          <a:p>
            <a:pPr marL="0" indent="0">
              <a:buNone/>
            </a:pPr>
            <a:r>
              <a:rPr lang="en-US" sz="3600" dirty="0">
                <a:solidFill>
                  <a:srgbClr val="000000"/>
                </a:solidFill>
                <a:latin typeface="Courier New"/>
              </a:rPr>
              <a:t>      thread1.setName(</a:t>
            </a:r>
            <a:r>
              <a:rPr lang="en-US" sz="3600" dirty="0">
                <a:solidFill>
                  <a:srgbClr val="2A00FF"/>
                </a:solidFill>
                <a:latin typeface="Courier New"/>
              </a:rPr>
              <a:t>"thread1"</a:t>
            </a:r>
            <a:r>
              <a:rPr lang="en-US" sz="3600" dirty="0">
                <a:solidFill>
                  <a:srgbClr val="000000"/>
                </a:solidFill>
                <a:latin typeface="Courier New"/>
              </a:rPr>
              <a:t>);</a:t>
            </a:r>
          </a:p>
          <a:p>
            <a:pPr marL="0" indent="0">
              <a:buNone/>
            </a:pPr>
            <a:r>
              <a:rPr lang="en-US" sz="3600" dirty="0">
                <a:solidFill>
                  <a:srgbClr val="000000"/>
                </a:solidFill>
                <a:latin typeface="Courier New"/>
              </a:rPr>
              <a:t>      thread1.start();  </a:t>
            </a:r>
          </a:p>
          <a:p>
            <a:pPr marL="0" indent="0">
              <a:buNone/>
            </a:pPr>
            <a:r>
              <a:rPr lang="en-US" sz="3600" dirty="0">
                <a:solidFill>
                  <a:srgbClr val="000000"/>
                </a:solidFill>
                <a:latin typeface="Courier New"/>
              </a:rPr>
              <a:t>      </a:t>
            </a:r>
          </a:p>
          <a:p>
            <a:pPr marL="0" indent="0">
              <a:buNone/>
            </a:pPr>
            <a:r>
              <a:rPr lang="en-US" sz="3600" dirty="0">
                <a:solidFill>
                  <a:srgbClr val="000000"/>
                </a:solidFill>
                <a:latin typeface="Courier New"/>
              </a:rPr>
              <a:t>   </a:t>
            </a:r>
          </a:p>
          <a:p>
            <a:pPr marL="0" indent="0">
              <a:buNone/>
            </a:pPr>
            <a:r>
              <a:rPr lang="en-US" sz="3600" dirty="0">
                <a:solidFill>
                  <a:srgbClr val="000000"/>
                </a:solidFill>
                <a:latin typeface="Courier New"/>
              </a:rPr>
              <a:t>        demo d2=</a:t>
            </a:r>
            <a:r>
              <a:rPr lang="en-US" sz="3600" b="1" dirty="0">
                <a:solidFill>
                  <a:srgbClr val="7F0055"/>
                </a:solidFill>
                <a:latin typeface="Courier New"/>
              </a:rPr>
              <a:t>new</a:t>
            </a:r>
            <a:r>
              <a:rPr lang="en-US" sz="3600" b="1" dirty="0">
                <a:solidFill>
                  <a:srgbClr val="000000"/>
                </a:solidFill>
                <a:latin typeface="Courier New"/>
              </a:rPr>
              <a:t> demo();</a:t>
            </a:r>
          </a:p>
          <a:p>
            <a:pPr marL="0" indent="0">
              <a:buNone/>
            </a:pPr>
            <a:r>
              <a:rPr lang="en-US" sz="3600" dirty="0">
                <a:solidFill>
                  <a:srgbClr val="000000"/>
                </a:solidFill>
                <a:latin typeface="Courier New"/>
              </a:rPr>
              <a:t>        Thread thread2 = </a:t>
            </a:r>
            <a:r>
              <a:rPr lang="en-US" sz="3600" b="1" dirty="0">
                <a:solidFill>
                  <a:srgbClr val="7F0055"/>
                </a:solidFill>
                <a:latin typeface="Courier New"/>
              </a:rPr>
              <a:t>new</a:t>
            </a:r>
            <a:r>
              <a:rPr lang="en-US" sz="3600" b="1" dirty="0">
                <a:solidFill>
                  <a:srgbClr val="000000"/>
                </a:solidFill>
                <a:latin typeface="Courier New"/>
              </a:rPr>
              <a:t> Thread(d2); </a:t>
            </a:r>
          </a:p>
          <a:p>
            <a:pPr marL="0" indent="0">
              <a:buNone/>
            </a:pPr>
            <a:r>
              <a:rPr lang="en-US" sz="3600" dirty="0">
                <a:solidFill>
                  <a:srgbClr val="000000"/>
                </a:solidFill>
                <a:latin typeface="Courier New"/>
              </a:rPr>
              <a:t>        thread2.setName(</a:t>
            </a:r>
            <a:r>
              <a:rPr lang="en-US" sz="3600" dirty="0">
                <a:solidFill>
                  <a:srgbClr val="2A00FF"/>
                </a:solidFill>
                <a:latin typeface="Courier New"/>
              </a:rPr>
              <a:t>"thread2"</a:t>
            </a:r>
            <a:r>
              <a:rPr lang="en-US" sz="3600" dirty="0">
                <a:solidFill>
                  <a:srgbClr val="000000"/>
                </a:solidFill>
                <a:latin typeface="Courier New"/>
              </a:rPr>
              <a:t>);</a:t>
            </a:r>
          </a:p>
          <a:p>
            <a:pPr marL="0" indent="0">
              <a:buNone/>
            </a:pPr>
            <a:r>
              <a:rPr lang="en-US" sz="3600" dirty="0">
                <a:solidFill>
                  <a:srgbClr val="000000"/>
                </a:solidFill>
                <a:latin typeface="Courier New"/>
              </a:rPr>
              <a:t>        thread2.start(); </a:t>
            </a:r>
          </a:p>
          <a:p>
            <a:pPr marL="0" indent="0">
              <a:buNone/>
            </a:pPr>
            <a:endParaRPr lang="en-US" sz="3600" dirty="0">
              <a:latin typeface="Courier New"/>
            </a:endParaRPr>
          </a:p>
          <a:p>
            <a:pPr marL="0" indent="0">
              <a:buNone/>
            </a:pPr>
            <a:endParaRPr lang="en-US" sz="3600" dirty="0">
              <a:latin typeface="Courier New"/>
            </a:endParaRPr>
          </a:p>
          <a:p>
            <a:pPr marL="0" indent="0">
              <a:buNone/>
            </a:pPr>
            <a:r>
              <a:rPr lang="en-US" sz="3600" dirty="0">
                <a:solidFill>
                  <a:srgbClr val="000000"/>
                </a:solidFill>
                <a:latin typeface="Courier New"/>
              </a:rPr>
              <a:t>}} </a:t>
            </a:r>
          </a:p>
          <a:p>
            <a:pPr marL="0" indent="0">
              <a:buNone/>
            </a:pPr>
            <a:endParaRPr lang="en-US" sz="3600" dirty="0">
              <a:latin typeface="Courier New"/>
            </a:endParaRPr>
          </a:p>
          <a:p>
            <a:pPr marL="0" indent="0">
              <a:buNone/>
            </a:pPr>
            <a:endParaRPr lang="en-US" dirty="0"/>
          </a:p>
        </p:txBody>
      </p:sp>
    </p:spTree>
    <p:extLst>
      <p:ext uri="{BB962C8B-B14F-4D97-AF65-F5344CB8AC3E}">
        <p14:creationId xmlns:p14="http://schemas.microsoft.com/office/powerpoint/2010/main" val="3593463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88010797"/>
              </p:ext>
            </p:extLst>
          </p:nvPr>
        </p:nvGraphicFramePr>
        <p:xfrm>
          <a:off x="538162" y="1493837"/>
          <a:ext cx="9074150" cy="3657600"/>
        </p:xfrm>
        <a:graphic>
          <a:graphicData uri="http://schemas.openxmlformats.org/drawingml/2006/table">
            <a:tbl>
              <a:tblPr firstRow="1" bandRow="1">
                <a:tableStyleId>{5940675A-B579-460E-94D1-54222C63F5DA}</a:tableStyleId>
              </a:tblPr>
              <a:tblGrid>
                <a:gridCol w="4537075"/>
                <a:gridCol w="4537075"/>
              </a:tblGrid>
              <a:tr h="370840">
                <a:tc>
                  <a:txBody>
                    <a:bodyPr/>
                    <a:lstStyle/>
                    <a:p>
                      <a:r>
                        <a:rPr lang="en-US" sz="2400" dirty="0" smtClean="0">
                          <a:latin typeface="Times New Roman" pitchFamily="18" charset="0"/>
                          <a:cs typeface="Times New Roman" pitchFamily="18" charset="0"/>
                        </a:rPr>
                        <a:t>   Extending Using Thread class</a:t>
                      </a:r>
                      <a:endParaRPr lang="en-IN" sz="2400" dirty="0">
                        <a:latin typeface="Times New Roman" pitchFamily="18" charset="0"/>
                        <a:cs typeface="Times New Roman" pitchFamily="18" charset="0"/>
                      </a:endParaRPr>
                    </a:p>
                  </a:txBody>
                  <a:tcPr>
                    <a:solidFill>
                      <a:schemeClr val="bg2"/>
                    </a:solidFill>
                  </a:tcPr>
                </a:tc>
                <a:tc>
                  <a:txBody>
                    <a:bodyPr/>
                    <a:lstStyle/>
                    <a:p>
                      <a:r>
                        <a:rPr lang="en-US" sz="2400" dirty="0" smtClean="0">
                          <a:latin typeface="Times New Roman" pitchFamily="18" charset="0"/>
                          <a:cs typeface="Times New Roman" pitchFamily="18" charset="0"/>
                        </a:rPr>
                        <a:t>Implementing</a:t>
                      </a:r>
                      <a:r>
                        <a:rPr lang="en-US" sz="2400" baseline="0" dirty="0" smtClean="0">
                          <a:latin typeface="Times New Roman" pitchFamily="18" charset="0"/>
                          <a:cs typeface="Times New Roman" pitchFamily="18" charset="0"/>
                        </a:rPr>
                        <a:t> Interface</a:t>
                      </a:r>
                      <a:endParaRPr lang="en-IN" sz="2400" dirty="0">
                        <a:latin typeface="Times New Roman" pitchFamily="18" charset="0"/>
                        <a:cs typeface="Times New Roman" pitchFamily="18" charset="0"/>
                      </a:endParaRPr>
                    </a:p>
                  </a:txBody>
                  <a:tcPr>
                    <a:solidFill>
                      <a:schemeClr val="bg2"/>
                    </a:solidFill>
                  </a:tcPr>
                </a:tc>
              </a:tr>
              <a:tr h="370840">
                <a:tc>
                  <a:txBody>
                    <a:bodyPr/>
                    <a:lstStyle/>
                    <a:p>
                      <a:r>
                        <a:rPr lang="en-US" sz="2400" dirty="0" smtClean="0">
                          <a:latin typeface="Times New Roman" pitchFamily="18" charset="0"/>
                          <a:cs typeface="Times New Roman" pitchFamily="18" charset="0"/>
                        </a:rPr>
                        <a:t>Directly</a:t>
                      </a:r>
                      <a:r>
                        <a:rPr lang="en-US" sz="2400" baseline="0" dirty="0" smtClean="0">
                          <a:latin typeface="Times New Roman" pitchFamily="18" charset="0"/>
                          <a:cs typeface="Times New Roman" pitchFamily="18" charset="0"/>
                        </a:rPr>
                        <a:t> use start() with object of class</a:t>
                      </a:r>
                      <a:endParaRPr lang="en-IN"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The object of class</a:t>
                      </a:r>
                      <a:r>
                        <a:rPr lang="en-US" sz="2400" baseline="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is passed to the Thread class constructor then</a:t>
                      </a:r>
                      <a:r>
                        <a:rPr lang="en-US" sz="2400" baseline="0" dirty="0" smtClean="0">
                          <a:latin typeface="Times New Roman" pitchFamily="18" charset="0"/>
                          <a:cs typeface="Times New Roman" pitchFamily="18" charset="0"/>
                        </a:rPr>
                        <a:t> use start() with object of Thread class</a:t>
                      </a:r>
                      <a:endParaRPr lang="en-IN" sz="2400" dirty="0">
                        <a:latin typeface="Times New Roman" pitchFamily="18" charset="0"/>
                        <a:cs typeface="Times New Roman" pitchFamily="18" charset="0"/>
                      </a:endParaRPr>
                    </a:p>
                  </a:txBody>
                  <a:tcPr/>
                </a:tc>
              </a:tr>
              <a:tr h="370840">
                <a:tc>
                  <a:txBody>
                    <a:bodyPr/>
                    <a:lstStyle/>
                    <a:p>
                      <a:r>
                        <a:rPr lang="en-US" sz="2400" dirty="0" smtClean="0">
                          <a:latin typeface="Times New Roman" pitchFamily="18" charset="0"/>
                          <a:cs typeface="Times New Roman" pitchFamily="18" charset="0"/>
                        </a:rPr>
                        <a:t>Threads</a:t>
                      </a:r>
                      <a:r>
                        <a:rPr lang="en-US" sz="2400" baseline="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Can</a:t>
                      </a:r>
                      <a:r>
                        <a:rPr lang="en-US" sz="2400" baseline="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Be</a:t>
                      </a:r>
                      <a:r>
                        <a:rPr lang="en-US" sz="2400" baseline="0" dirty="0" smtClean="0">
                          <a:latin typeface="Times New Roman" pitchFamily="18" charset="0"/>
                          <a:cs typeface="Times New Roman" pitchFamily="18" charset="0"/>
                        </a:rPr>
                        <a:t> Started By Giving  </a:t>
                      </a:r>
                      <a:r>
                        <a:rPr lang="en-US" sz="2400" dirty="0" smtClean="0">
                          <a:latin typeface="Times New Roman" pitchFamily="18" charset="0"/>
                          <a:cs typeface="Times New Roman" pitchFamily="18" charset="0"/>
                        </a:rPr>
                        <a:t>Start() In  Constructor    </a:t>
                      </a:r>
                    </a:p>
                    <a:p>
                      <a:r>
                        <a:rPr lang="en-US" sz="2400" dirty="0" smtClean="0">
                          <a:latin typeface="Times New Roman" pitchFamily="18" charset="0"/>
                          <a:cs typeface="Times New Roman" pitchFamily="18" charset="0"/>
                        </a:rPr>
                        <a:t>            or </a:t>
                      </a:r>
                    </a:p>
                    <a:p>
                      <a:r>
                        <a:rPr lang="en-US" sz="2400" dirty="0" smtClean="0">
                          <a:latin typeface="Times New Roman" pitchFamily="18" charset="0"/>
                          <a:cs typeface="Times New Roman" pitchFamily="18" charset="0"/>
                        </a:rPr>
                        <a:t>By Using  Objectname  . Start() </a:t>
                      </a:r>
                      <a:endParaRPr lang="en-IN"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Threads</a:t>
                      </a:r>
                      <a:r>
                        <a:rPr lang="en-US" sz="2400" baseline="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Cannot</a:t>
                      </a:r>
                      <a:r>
                        <a:rPr lang="en-US" sz="2400" baseline="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Be</a:t>
                      </a:r>
                      <a:r>
                        <a:rPr lang="en-US" sz="2400" baseline="0" dirty="0" smtClean="0">
                          <a:latin typeface="Times New Roman" pitchFamily="18" charset="0"/>
                          <a:cs typeface="Times New Roman" pitchFamily="18" charset="0"/>
                        </a:rPr>
                        <a:t> Started By Giving  </a:t>
                      </a:r>
                      <a:r>
                        <a:rPr lang="en-US" sz="2400" dirty="0" smtClean="0">
                          <a:latin typeface="Times New Roman" pitchFamily="18" charset="0"/>
                          <a:cs typeface="Times New Roman" pitchFamily="18" charset="0"/>
                        </a:rPr>
                        <a:t>Start() In  Constructor </a:t>
                      </a:r>
                    </a:p>
                    <a:p>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We have to use Objectname .Start()</a:t>
                      </a:r>
                      <a:endParaRPr lang="en-IN" sz="2400" dirty="0">
                        <a:latin typeface="Times New Roman" pitchFamily="18" charset="0"/>
                        <a:cs typeface="Times New Roman" pitchFamily="18" charset="0"/>
                      </a:endParaRPr>
                    </a:p>
                  </a:txBody>
                  <a:tcPr/>
                </a:tc>
              </a:tr>
              <a:tr h="370840">
                <a:tc>
                  <a:txBody>
                    <a:bodyPr/>
                    <a:lstStyle/>
                    <a:p>
                      <a:r>
                        <a:rPr lang="en-US" sz="2400" dirty="0" smtClean="0">
                          <a:latin typeface="Times New Roman" pitchFamily="18" charset="0"/>
                          <a:cs typeface="Times New Roman" pitchFamily="18" charset="0"/>
                        </a:rPr>
                        <a:t>Not preferable</a:t>
                      </a:r>
                      <a:endParaRPr lang="en-IN"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Instead of</a:t>
                      </a:r>
                      <a:r>
                        <a:rPr lang="en-US" sz="2400" baseline="0" dirty="0" smtClean="0">
                          <a:latin typeface="Times New Roman" pitchFamily="18" charset="0"/>
                          <a:cs typeface="Times New Roman" pitchFamily="18" charset="0"/>
                        </a:rPr>
                        <a:t> above it is </a:t>
                      </a:r>
                      <a:r>
                        <a:rPr lang="en-US" sz="2400" b="1" i="1" dirty="0" smtClean="0">
                          <a:latin typeface="Times New Roman" pitchFamily="18" charset="0"/>
                          <a:cs typeface="Times New Roman" pitchFamily="18" charset="0"/>
                        </a:rPr>
                        <a:t>Preferable</a:t>
                      </a:r>
                      <a:endParaRPr lang="en-IN" sz="2400" b="1" i="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099" y="1245613"/>
            <a:ext cx="9072563" cy="5429824"/>
          </a:xfrm>
        </p:spPr>
        <p:txBody>
          <a:bodyPr>
            <a:normAutofit lnSpcReduction="10000"/>
          </a:bodyPr>
          <a:lstStyle/>
          <a:p>
            <a:pPr>
              <a:buNone/>
            </a:pPr>
            <a:r>
              <a:rPr lang="en-IN" dirty="0" smtClean="0">
                <a:latin typeface="Times New Roman" pitchFamily="18" charset="0"/>
                <a:cs typeface="Times New Roman" pitchFamily="18" charset="0"/>
              </a:rPr>
              <a:t>A better way to create a thread in Java is to implement  Runnable  interface. A thread can be created by extending Java Thread class also. Now the question arises why implementing  Runnable interface is a better approach? Answer is, if the thread class you are creating is to be subclass of some other class, it can’t extend from the Thread class. This is because Java does not allow multiple inheritance . In such a case one can use  Runnable interface to implement threads.</a:t>
            </a:r>
            <a:endParaRPr lang="en-IN" dirty="0">
              <a:latin typeface="Times New Roman" pitchFamily="18" charset="0"/>
              <a:cs typeface="Times New Roman" pitchFamily="18" charset="0"/>
            </a:endParaRPr>
          </a:p>
        </p:txBody>
      </p:sp>
      <p:sp>
        <p:nvSpPr>
          <p:cNvPr id="4" name="Rectangle 3"/>
          <p:cNvSpPr/>
          <p:nvPr/>
        </p:nvSpPr>
        <p:spPr>
          <a:xfrm>
            <a:off x="315912" y="237906"/>
            <a:ext cx="9383713" cy="646331"/>
          </a:xfrm>
          <a:prstGeom prst="rect">
            <a:avLst/>
          </a:prstGeom>
        </p:spPr>
        <p:txBody>
          <a:bodyPr wrap="square">
            <a:spAutoFit/>
          </a:bodyPr>
          <a:lstStyle/>
          <a:p>
            <a:r>
              <a:rPr lang="en-IN" sz="3600" b="1" dirty="0" smtClean="0">
                <a:solidFill>
                  <a:srgbClr val="0070C0"/>
                </a:solidFill>
                <a:effectLst>
                  <a:outerShdw blurRad="38100" dist="38100" dir="2700000" algn="tl">
                    <a:srgbClr val="000000">
                      <a:alpha val="43137"/>
                    </a:srgbClr>
                  </a:outerShdw>
                </a:effectLst>
                <a:cs typeface="Times New Roman" pitchFamily="18" charset="0"/>
              </a:rPr>
              <a:t>    Why </a:t>
            </a:r>
            <a:r>
              <a:rPr lang="en-US" sz="3600" b="1" dirty="0" smtClean="0">
                <a:solidFill>
                  <a:srgbClr val="0070C0"/>
                </a:solidFill>
                <a:effectLst>
                  <a:outerShdw blurRad="38100" dist="38100" dir="2700000" algn="tl">
                    <a:srgbClr val="000000">
                      <a:alpha val="43137"/>
                    </a:srgbClr>
                  </a:outerShdw>
                </a:effectLst>
                <a:cs typeface="Times New Roman" pitchFamily="18" charset="0"/>
              </a:rPr>
              <a:t>Implementing Interface in suggested</a:t>
            </a:r>
            <a:endParaRPr lang="en-IN" sz="3600" b="1" dirty="0" smtClean="0">
              <a:solidFill>
                <a:srgbClr val="0070C0"/>
              </a:solidFill>
              <a:effectLst>
                <a:outerShdw blurRad="38100" dist="38100" dir="2700000" algn="tl">
                  <a:srgbClr val="000000">
                    <a:alpha val="43137"/>
                  </a:srgbClr>
                </a:outerShdw>
              </a:effectLst>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46037"/>
            <a:ext cx="9072563" cy="685800"/>
          </a:xfrm>
        </p:spPr>
        <p:txBody>
          <a:bodyPr>
            <a:normAutofit fontScale="90000"/>
          </a:bodyPr>
          <a:lstStyle/>
          <a:p>
            <a:r>
              <a:rPr lang="en-US" b="1" dirty="0" smtClean="0">
                <a:solidFill>
                  <a:srgbClr val="00B0F0"/>
                </a:solidFill>
                <a:latin typeface="Times New Roman" pitchFamily="18" charset="0"/>
                <a:cs typeface="Times New Roman" pitchFamily="18" charset="0"/>
              </a:rPr>
              <a:t>Exercise</a:t>
            </a:r>
            <a:endParaRPr lang="en-US" b="1" dirty="0">
              <a:solidFill>
                <a:srgbClr val="00B0F0"/>
              </a:solidFill>
              <a:latin typeface="Times New Roman" pitchFamily="18" charset="0"/>
              <a:cs typeface="Times New Roman" pitchFamily="18" charset="0"/>
            </a:endParaRPr>
          </a:p>
        </p:txBody>
      </p:sp>
      <p:sp>
        <p:nvSpPr>
          <p:cNvPr id="3" name="Content Placeholder 2"/>
          <p:cNvSpPr>
            <a:spLocks noGrp="1"/>
          </p:cNvSpPr>
          <p:nvPr>
            <p:ph idx="1"/>
          </p:nvPr>
        </p:nvSpPr>
        <p:spPr>
          <a:xfrm>
            <a:off x="504031" y="808037"/>
            <a:ext cx="9072563" cy="6477000"/>
          </a:xfrm>
        </p:spPr>
        <p:txBody>
          <a:bodyPr>
            <a:normAutofit/>
          </a:bodyPr>
          <a:lstStyle/>
          <a:p>
            <a:pPr>
              <a:buNone/>
            </a:pPr>
            <a:r>
              <a:rPr lang="en-US" sz="2400" b="1" dirty="0" smtClean="0">
                <a:latin typeface="Times New Roman" pitchFamily="18" charset="0"/>
                <a:cs typeface="Times New Roman" pitchFamily="18" charset="0"/>
              </a:rPr>
              <a:t>Use the Thread class to convert the following class into a thread.</a:t>
            </a: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public class Demo2</a:t>
            </a:r>
          </a:p>
          <a:p>
            <a:pPr>
              <a:buNone/>
            </a:pPr>
            <a:r>
              <a:rPr lang="en-US" sz="2000" dirty="0" smtClean="0">
                <a:latin typeface="Times New Roman" pitchFamily="18" charset="0"/>
                <a:cs typeface="Times New Roman" pitchFamily="18" charset="0"/>
              </a:rPr>
              <a:t>{</a:t>
            </a:r>
          </a:p>
          <a:p>
            <a:pPr>
              <a:buNone/>
            </a:pPr>
            <a:r>
              <a:rPr lang="en-US" sz="2000" dirty="0" smtClean="0">
                <a:latin typeface="Times New Roman" pitchFamily="18" charset="0"/>
                <a:cs typeface="Times New Roman" pitchFamily="18" charset="0"/>
              </a:rPr>
              <a:t>void call_function(){</a:t>
            </a:r>
          </a:p>
          <a:p>
            <a:pPr>
              <a:buNone/>
            </a:pPr>
            <a:r>
              <a:rPr lang="en-US" sz="2000" dirty="0" smtClean="0">
                <a:latin typeface="Times New Roman" pitchFamily="18" charset="0"/>
                <a:cs typeface="Times New Roman" pitchFamily="18" charset="0"/>
              </a:rPr>
              <a:t>for (int i=0;i&lt;5;i++)</a:t>
            </a:r>
          </a:p>
          <a:p>
            <a:pPr>
              <a:buNone/>
            </a:pPr>
            <a:r>
              <a:rPr lang="en-US" sz="2000" dirty="0" smtClean="0">
                <a:latin typeface="Times New Roman" pitchFamily="18" charset="0"/>
                <a:cs typeface="Times New Roman" pitchFamily="18" charset="0"/>
              </a:rPr>
              <a:t>{</a:t>
            </a:r>
          </a:p>
          <a:p>
            <a:pPr>
              <a:buNone/>
            </a:pPr>
            <a:r>
              <a:rPr lang="en-US" sz="2000" dirty="0" smtClean="0">
                <a:latin typeface="Times New Roman" pitchFamily="18" charset="0"/>
                <a:cs typeface="Times New Roman" pitchFamily="18" charset="0"/>
              </a:rPr>
              <a:t>System.out.println(i);}}</a:t>
            </a:r>
          </a:p>
          <a:p>
            <a:pPr>
              <a:buNone/>
            </a:pPr>
            <a:r>
              <a:rPr lang="en-US" sz="2000" dirty="0" smtClean="0">
                <a:latin typeface="Times New Roman" pitchFamily="18" charset="0"/>
                <a:cs typeface="Times New Roman" pitchFamily="18" charset="0"/>
              </a:rPr>
              <a:t>public static void main(String args[])</a:t>
            </a:r>
          </a:p>
          <a:p>
            <a:pPr>
              <a:buNone/>
            </a:pPr>
            <a:r>
              <a:rPr lang="en-US" sz="2000" dirty="0" smtClean="0">
                <a:latin typeface="Times New Roman" pitchFamily="18" charset="0"/>
                <a:cs typeface="Times New Roman" pitchFamily="18" charset="0"/>
              </a:rPr>
              <a:t>{</a:t>
            </a:r>
          </a:p>
          <a:p>
            <a:pPr>
              <a:buNone/>
            </a:pPr>
            <a:r>
              <a:rPr lang="en-US" sz="2000" dirty="0" smtClean="0">
                <a:latin typeface="Times New Roman" pitchFamily="18" charset="0"/>
                <a:cs typeface="Times New Roman" pitchFamily="18" charset="0"/>
              </a:rPr>
              <a:t>Demo2 d1=new Demo2();</a:t>
            </a:r>
          </a:p>
          <a:p>
            <a:pPr>
              <a:buNone/>
            </a:pPr>
            <a:r>
              <a:rPr lang="en-US" sz="2000" dirty="0" smtClean="0">
                <a:latin typeface="Times New Roman" pitchFamily="18" charset="0"/>
                <a:cs typeface="Times New Roman" pitchFamily="18" charset="0"/>
              </a:rPr>
              <a:t>Demo2 d2=new Demo2();</a:t>
            </a:r>
          </a:p>
          <a:p>
            <a:pPr>
              <a:buNone/>
            </a:pPr>
            <a:r>
              <a:rPr lang="en-US" sz="2000" dirty="0" smtClean="0">
                <a:latin typeface="Times New Roman" pitchFamily="18" charset="0"/>
                <a:cs typeface="Times New Roman" pitchFamily="18" charset="0"/>
              </a:rPr>
              <a:t>d1.call_function();</a:t>
            </a:r>
          </a:p>
          <a:p>
            <a:pPr>
              <a:buNone/>
            </a:pPr>
            <a:r>
              <a:rPr lang="en-US" sz="2000" dirty="0" smtClean="0">
                <a:latin typeface="Times New Roman" pitchFamily="18" charset="0"/>
                <a:cs typeface="Times New Roman" pitchFamily="18" charset="0"/>
              </a:rPr>
              <a:t>d2.call_function();</a:t>
            </a:r>
          </a:p>
          <a:p>
            <a:pPr>
              <a:buNone/>
            </a:pPr>
            <a:r>
              <a:rPr lang="en-US" sz="2000" dirty="0" smtClean="0">
                <a:latin typeface="Times New Roman" pitchFamily="18" charset="0"/>
                <a:cs typeface="Times New Roman" pitchFamily="18" charset="0"/>
              </a:rPr>
              <a:t>}}</a:t>
            </a:r>
          </a:p>
          <a:p>
            <a:pPr>
              <a:buNone/>
            </a:pP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8315154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3165</TotalTime>
  <Words>1253</Words>
  <Application>Microsoft Office PowerPoint</Application>
  <PresentationFormat>Custom</PresentationFormat>
  <Paragraphs>208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Process &amp; Multiprocessing</vt:lpstr>
      <vt:lpstr>Thread &amp; Multithreading</vt:lpstr>
      <vt:lpstr>Benefits of Multithreading</vt:lpstr>
      <vt:lpstr>Creating Thread</vt:lpstr>
      <vt:lpstr>PowerPoint Presentation</vt:lpstr>
      <vt:lpstr>PowerPoint Presentation</vt:lpstr>
      <vt:lpstr>PowerPoint Presentation</vt:lpstr>
      <vt:lpstr>PowerPoint Presentation</vt:lpstr>
      <vt:lpstr>Exercise</vt:lpstr>
      <vt:lpstr>Solution</vt:lpstr>
      <vt:lpstr>Exercise</vt:lpstr>
      <vt:lpstr>Solution</vt:lpstr>
      <vt:lpstr>Thread States &amp; Life Cycle</vt:lpstr>
      <vt:lpstr>PowerPoint Presentation</vt:lpstr>
      <vt:lpstr>PowerPoint Presentation</vt:lpstr>
      <vt:lpstr>Synchronization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sis</dc:creator>
  <cp:lastModifiedBy>Ritesh</cp:lastModifiedBy>
  <cp:revision>219</cp:revision>
  <dcterms:created xsi:type="dcterms:W3CDTF">2002-11-12T15:52:57Z</dcterms:created>
  <dcterms:modified xsi:type="dcterms:W3CDTF">2016-05-15T17:45:47Z</dcterms:modified>
</cp:coreProperties>
</file>