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4" r:id="rId2"/>
    <p:sldId id="285" r:id="rId3"/>
    <p:sldId id="286" r:id="rId4"/>
    <p:sldId id="287" r:id="rId5"/>
    <p:sldId id="288" r:id="rId6"/>
    <p:sldId id="256" r:id="rId7"/>
    <p:sldId id="257" r:id="rId8"/>
    <p:sldId id="258" r:id="rId9"/>
    <p:sldId id="260" r:id="rId10"/>
    <p:sldId id="261" r:id="rId11"/>
    <p:sldId id="264" r:id="rId12"/>
    <p:sldId id="265" r:id="rId13"/>
    <p:sldId id="266" r:id="rId14"/>
    <p:sldId id="267" r:id="rId15"/>
    <p:sldId id="268" r:id="rId16"/>
    <p:sldId id="270" r:id="rId17"/>
    <p:sldId id="272" r:id="rId18"/>
    <p:sldId id="282" r:id="rId19"/>
    <p:sldId id="283" r:id="rId20"/>
    <p:sldId id="276" r:id="rId21"/>
    <p:sldId id="278" r:id="rId22"/>
    <p:sldId id="279" r:id="rId23"/>
    <p:sldId id="280" r:id="rId24"/>
    <p:sldId id="281" r:id="rId25"/>
    <p:sldId id="28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AC3365-4F1B-4927-9E73-8244F569C8A0}" type="datetimeFigureOut">
              <a:rPr lang="en-US" smtClean="0"/>
              <a:t>11/14/2017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ECD6D4-44AB-4000-94FC-51465B037699}" type="slidenum">
              <a:rPr lang="en-US" smtClean="0"/>
              <a:t>‹#›</a:t>
            </a:fld>
            <a:endParaRPr lang="en-US"/>
          </a:p>
        </p:txBody>
      </p:sp>
    </p:spTree>
    <p:extLst>
      <p:ext uri="{BB962C8B-B14F-4D97-AF65-F5344CB8AC3E}">
        <p14:creationId xmlns:p14="http://schemas.microsoft.com/office/powerpoint/2010/main" val="3866092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ECD6D4-44AB-4000-94FC-51465B037699}" type="slidenum">
              <a:rPr lang="en-US" smtClean="0"/>
              <a:t>5</a:t>
            </a:fld>
            <a:endParaRPr lang="en-US"/>
          </a:p>
        </p:txBody>
      </p:sp>
    </p:spTree>
    <p:extLst>
      <p:ext uri="{BB962C8B-B14F-4D97-AF65-F5344CB8AC3E}">
        <p14:creationId xmlns:p14="http://schemas.microsoft.com/office/powerpoint/2010/main" val="3528387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11/14/2017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8599" y="274638"/>
            <a:ext cx="8500237" cy="944562"/>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FF0000"/>
                </a:solidFill>
              </a:rPr>
              <a:t>Hidden Surface Removal / Visible Surface Detection</a:t>
            </a:r>
            <a:endParaRPr lang="en-US" b="1" dirty="0">
              <a:solidFill>
                <a:srgbClr val="FF0000"/>
              </a:solidFill>
            </a:endParaRPr>
          </a:p>
        </p:txBody>
      </p:sp>
      <p:sp>
        <p:nvSpPr>
          <p:cNvPr id="5" name="Title 1"/>
          <p:cNvSpPr txBox="1">
            <a:spLocks/>
          </p:cNvSpPr>
          <p:nvPr/>
        </p:nvSpPr>
        <p:spPr>
          <a:xfrm>
            <a:off x="355954" y="1600200"/>
            <a:ext cx="8500237" cy="9144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a:latin typeface="Times New Roman" pitchFamily="18" charset="0"/>
                <a:cs typeface="Times New Roman" pitchFamily="18" charset="0"/>
              </a:rPr>
              <a:t>Hidden Surface Removal / Visible Surface </a:t>
            </a:r>
            <a:r>
              <a:rPr lang="en-US" dirty="0" smtClean="0">
                <a:latin typeface="Times New Roman" pitchFamily="18" charset="0"/>
                <a:cs typeface="Times New Roman" pitchFamily="18" charset="0"/>
              </a:rPr>
              <a:t>Detection means   detection of Visible  surfaces on  projection of  3D  object  to  2D screen</a:t>
            </a:r>
          </a:p>
          <a:p>
            <a:pPr algn="l"/>
            <a:endParaRPr lang="en-US" dirty="0">
              <a:latin typeface="Times New Roman" pitchFamily="18" charset="0"/>
              <a:cs typeface="Times New Roman" pitchFamily="18" charset="0"/>
            </a:endParaRPr>
          </a:p>
        </p:txBody>
      </p:sp>
      <p:sp>
        <p:nvSpPr>
          <p:cNvPr id="6" name="Title 1"/>
          <p:cNvSpPr txBox="1">
            <a:spLocks/>
          </p:cNvSpPr>
          <p:nvPr/>
        </p:nvSpPr>
        <p:spPr>
          <a:xfrm>
            <a:off x="228598" y="2667000"/>
            <a:ext cx="8500237" cy="2133600"/>
          </a:xfrm>
          <a:prstGeom prst="rect">
            <a:avLst/>
          </a:prstGeom>
          <a:solidFill>
            <a:srgbClr val="FFFF00"/>
          </a:solidFill>
          <a:ln>
            <a:solidFill>
              <a:schemeClr val="tx1"/>
            </a:solidFill>
          </a:ln>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571500" indent="-571500" algn="l">
              <a:buFont typeface="Wingdings" pitchFamily="2" charset="2"/>
              <a:buChar char="v"/>
            </a:pPr>
            <a:endParaRPr lang="en-US" sz="8000" b="1" dirty="0" smtClean="0">
              <a:solidFill>
                <a:srgbClr val="002060"/>
              </a:solidFill>
              <a:latin typeface="Times New Roman" pitchFamily="18" charset="0"/>
              <a:cs typeface="Times New Roman" pitchFamily="18" charset="0"/>
            </a:endParaRPr>
          </a:p>
          <a:p>
            <a:pPr marL="571500" indent="-571500" algn="l">
              <a:buFont typeface="Wingdings" pitchFamily="2" charset="2"/>
              <a:buChar char="v"/>
            </a:pPr>
            <a:endParaRPr lang="en-US" sz="8000" b="1" dirty="0">
              <a:solidFill>
                <a:srgbClr val="002060"/>
              </a:solidFill>
              <a:latin typeface="Times New Roman" pitchFamily="18" charset="0"/>
              <a:cs typeface="Times New Roman" pitchFamily="18" charset="0"/>
            </a:endParaRPr>
          </a:p>
          <a:p>
            <a:pPr marL="571500" indent="-571500" algn="l">
              <a:buFont typeface="Wingdings" pitchFamily="2" charset="2"/>
              <a:buChar char="v"/>
            </a:pPr>
            <a:endParaRPr lang="en-US" sz="8000" b="1" dirty="0" smtClean="0">
              <a:solidFill>
                <a:srgbClr val="002060"/>
              </a:solidFill>
              <a:latin typeface="Times New Roman" pitchFamily="18" charset="0"/>
              <a:cs typeface="Times New Roman" pitchFamily="18" charset="0"/>
            </a:endParaRPr>
          </a:p>
          <a:p>
            <a:pPr marL="571500" indent="-571500" algn="l">
              <a:buFont typeface="Wingdings" pitchFamily="2" charset="2"/>
              <a:buChar char="v"/>
            </a:pPr>
            <a:r>
              <a:rPr lang="en-US" sz="8000" b="1" dirty="0" smtClean="0">
                <a:solidFill>
                  <a:srgbClr val="002060"/>
                </a:solidFill>
                <a:latin typeface="Times New Roman" pitchFamily="18" charset="0"/>
                <a:cs typeface="Times New Roman" pitchFamily="18" charset="0"/>
              </a:rPr>
              <a:t>Painter </a:t>
            </a:r>
            <a:r>
              <a:rPr lang="en-US" sz="8000" b="1" dirty="0">
                <a:solidFill>
                  <a:srgbClr val="002060"/>
                </a:solidFill>
                <a:latin typeface="Times New Roman" pitchFamily="18" charset="0"/>
                <a:cs typeface="Times New Roman" pitchFamily="18" charset="0"/>
              </a:rPr>
              <a:t>Algorithm </a:t>
            </a:r>
            <a:r>
              <a:rPr lang="en-US" sz="8000" b="1" dirty="0" smtClean="0">
                <a:solidFill>
                  <a:srgbClr val="002060"/>
                </a:solidFill>
                <a:latin typeface="Times New Roman" pitchFamily="18" charset="0"/>
                <a:cs typeface="Times New Roman" pitchFamily="18" charset="0"/>
              </a:rPr>
              <a:t>or Depth Sorting or Priority Fill </a:t>
            </a:r>
          </a:p>
          <a:p>
            <a:pPr marL="571500" indent="-571500" algn="l">
              <a:buFont typeface="Wingdings" pitchFamily="2" charset="2"/>
              <a:buChar char="v"/>
            </a:pPr>
            <a:r>
              <a:rPr lang="en-US" sz="8000" b="1" dirty="0" smtClean="0">
                <a:solidFill>
                  <a:srgbClr val="002060"/>
                </a:solidFill>
                <a:latin typeface="Times New Roman" pitchFamily="18" charset="0"/>
                <a:cs typeface="Times New Roman" pitchFamily="18" charset="0"/>
              </a:rPr>
              <a:t>Z </a:t>
            </a:r>
            <a:r>
              <a:rPr lang="en-US" sz="8000" b="1" dirty="0">
                <a:solidFill>
                  <a:srgbClr val="002060"/>
                </a:solidFill>
                <a:latin typeface="Times New Roman" pitchFamily="18" charset="0"/>
                <a:cs typeface="Times New Roman" pitchFamily="18" charset="0"/>
              </a:rPr>
              <a:t>Buffer </a:t>
            </a:r>
            <a:r>
              <a:rPr lang="en-US" sz="8000" b="1" dirty="0" smtClean="0">
                <a:solidFill>
                  <a:srgbClr val="002060"/>
                </a:solidFill>
                <a:latin typeface="Times New Roman" pitchFamily="18" charset="0"/>
                <a:cs typeface="Times New Roman" pitchFamily="18" charset="0"/>
              </a:rPr>
              <a:t>Algorithm</a:t>
            </a:r>
          </a:p>
          <a:p>
            <a:pPr marL="571500" indent="-571500" algn="l">
              <a:buFont typeface="Wingdings" pitchFamily="2" charset="2"/>
              <a:buChar char="v"/>
            </a:pPr>
            <a:r>
              <a:rPr lang="en-US" sz="8000" b="1" dirty="0" smtClean="0">
                <a:solidFill>
                  <a:srgbClr val="002060"/>
                </a:solidFill>
                <a:latin typeface="Times New Roman" pitchFamily="18" charset="0"/>
                <a:cs typeface="Times New Roman" pitchFamily="18" charset="0"/>
              </a:rPr>
              <a:t>A </a:t>
            </a:r>
            <a:r>
              <a:rPr lang="en-US" sz="8000" b="1" dirty="0">
                <a:solidFill>
                  <a:srgbClr val="002060"/>
                </a:solidFill>
                <a:latin typeface="Times New Roman" pitchFamily="18" charset="0"/>
                <a:cs typeface="Times New Roman" pitchFamily="18" charset="0"/>
              </a:rPr>
              <a:t>Buffer </a:t>
            </a:r>
            <a:r>
              <a:rPr lang="en-US" sz="8000" b="1" dirty="0" smtClean="0">
                <a:solidFill>
                  <a:srgbClr val="002060"/>
                </a:solidFill>
                <a:latin typeface="Times New Roman" pitchFamily="18" charset="0"/>
                <a:cs typeface="Times New Roman" pitchFamily="18" charset="0"/>
              </a:rPr>
              <a:t>Algorithm</a:t>
            </a:r>
          </a:p>
          <a:p>
            <a:pPr marL="571500" indent="-571500" algn="l">
              <a:buFont typeface="Wingdings" pitchFamily="2" charset="2"/>
              <a:buChar char="v"/>
            </a:pPr>
            <a:r>
              <a:rPr lang="en-US" sz="8000" b="1" dirty="0" smtClean="0">
                <a:solidFill>
                  <a:srgbClr val="002060"/>
                </a:solidFill>
                <a:latin typeface="Times New Roman" pitchFamily="18" charset="0"/>
                <a:cs typeface="Times New Roman" pitchFamily="18" charset="0"/>
              </a:rPr>
              <a:t>Scan </a:t>
            </a:r>
            <a:r>
              <a:rPr lang="en-US" sz="8000" b="1" dirty="0">
                <a:solidFill>
                  <a:srgbClr val="002060"/>
                </a:solidFill>
                <a:latin typeface="Times New Roman" pitchFamily="18" charset="0"/>
                <a:cs typeface="Times New Roman" pitchFamily="18" charset="0"/>
              </a:rPr>
              <a:t>Line </a:t>
            </a:r>
            <a:r>
              <a:rPr lang="en-US" sz="8000" b="1" dirty="0" smtClean="0">
                <a:solidFill>
                  <a:srgbClr val="002060"/>
                </a:solidFill>
                <a:latin typeface="Times New Roman" pitchFamily="18" charset="0"/>
                <a:cs typeface="Times New Roman" pitchFamily="18" charset="0"/>
              </a:rPr>
              <a:t>Method ( </a:t>
            </a:r>
            <a:r>
              <a:rPr lang="en-US" sz="8000" dirty="0" smtClean="0">
                <a:latin typeface="Times New Roman" pitchFamily="18" charset="0"/>
                <a:cs typeface="Times New Roman" pitchFamily="18" charset="0"/>
              </a:rPr>
              <a:t>line coherence</a:t>
            </a:r>
            <a:r>
              <a:rPr lang="en-US" sz="8000" b="1" dirty="0" smtClean="0">
                <a:solidFill>
                  <a:srgbClr val="002060"/>
                </a:solidFill>
                <a:latin typeface="Times New Roman" pitchFamily="18" charset="0"/>
                <a:cs typeface="Times New Roman" pitchFamily="18" charset="0"/>
              </a:rPr>
              <a:t>)</a:t>
            </a:r>
            <a:endParaRPr lang="en-US" sz="8000" b="1" dirty="0">
              <a:solidFill>
                <a:srgbClr val="002060"/>
              </a:solidFill>
              <a:latin typeface="Times New Roman" pitchFamily="18" charset="0"/>
              <a:cs typeface="Times New Roman" pitchFamily="18" charset="0"/>
            </a:endParaRPr>
          </a:p>
          <a:p>
            <a:pPr marL="571500" indent="-571500" algn="l">
              <a:buFont typeface="Wingdings" pitchFamily="2" charset="2"/>
              <a:buChar char="v"/>
            </a:pPr>
            <a:r>
              <a:rPr lang="en-US" sz="8000" b="1" dirty="0" smtClean="0">
                <a:solidFill>
                  <a:srgbClr val="002060"/>
                </a:solidFill>
                <a:latin typeface="Times New Roman" pitchFamily="18" charset="0"/>
                <a:cs typeface="Times New Roman" pitchFamily="18" charset="0"/>
              </a:rPr>
              <a:t>Area </a:t>
            </a:r>
            <a:r>
              <a:rPr lang="en-US" sz="8000" b="1" dirty="0">
                <a:solidFill>
                  <a:srgbClr val="002060"/>
                </a:solidFill>
                <a:latin typeface="Times New Roman" pitchFamily="18" charset="0"/>
                <a:cs typeface="Times New Roman" pitchFamily="18" charset="0"/>
              </a:rPr>
              <a:t>Subdivision Algorithms (   Warnock's Algorithm </a:t>
            </a:r>
            <a:r>
              <a:rPr lang="en-US" sz="8000" b="1" dirty="0" smtClean="0">
                <a:solidFill>
                  <a:srgbClr val="002060"/>
                </a:solidFill>
                <a:latin typeface="Times New Roman" pitchFamily="18" charset="0"/>
                <a:cs typeface="Times New Roman" pitchFamily="18" charset="0"/>
              </a:rPr>
              <a:t>) (</a:t>
            </a:r>
            <a:r>
              <a:rPr lang="en-US" sz="8000" dirty="0">
                <a:latin typeface="Times New Roman" pitchFamily="18" charset="0"/>
                <a:cs typeface="Times New Roman" pitchFamily="18" charset="0"/>
              </a:rPr>
              <a:t>area </a:t>
            </a:r>
            <a:r>
              <a:rPr lang="en-US" sz="8000" dirty="0" smtClean="0">
                <a:latin typeface="Times New Roman" pitchFamily="18" charset="0"/>
                <a:cs typeface="Times New Roman" pitchFamily="18" charset="0"/>
              </a:rPr>
              <a:t>coherence)</a:t>
            </a:r>
            <a:r>
              <a:rPr lang="en-US" sz="8000" b="1" dirty="0" smtClean="0">
                <a:solidFill>
                  <a:srgbClr val="002060"/>
                </a:solidFill>
                <a:latin typeface="Times New Roman" pitchFamily="18" charset="0"/>
                <a:cs typeface="Times New Roman" pitchFamily="18" charset="0"/>
              </a:rPr>
              <a:t>  </a:t>
            </a:r>
            <a:endParaRPr lang="en-US" sz="8000" dirty="0">
              <a:latin typeface="Times New Roman" pitchFamily="18" charset="0"/>
              <a:cs typeface="Times New Roman" pitchFamily="18" charset="0"/>
            </a:endParaRPr>
          </a:p>
          <a:p>
            <a:pPr algn="l"/>
            <a:endParaRPr lang="en-US" dirty="0" smtClean="0"/>
          </a:p>
          <a:p>
            <a:pPr algn="l"/>
            <a:endParaRPr lang="en-US" dirty="0" smtClean="0"/>
          </a:p>
          <a:p>
            <a:pPr algn="l"/>
            <a:endParaRPr lang="en-US" dirty="0" smtClean="0"/>
          </a:p>
          <a:p>
            <a:pPr algn="l"/>
            <a:r>
              <a:rPr lang="en-US" dirty="0" smtClean="0"/>
              <a:t> </a:t>
            </a:r>
          </a:p>
          <a:p>
            <a:pPr algn="l"/>
            <a:endParaRPr lang="en-US" dirty="0"/>
          </a:p>
        </p:txBody>
      </p:sp>
    </p:spTree>
    <p:extLst>
      <p:ext uri="{BB962C8B-B14F-4D97-AF65-F5344CB8AC3E}">
        <p14:creationId xmlns:p14="http://schemas.microsoft.com/office/powerpoint/2010/main" val="2197689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3011269"/>
            <a:ext cx="8686800" cy="830997"/>
          </a:xfrm>
          <a:prstGeom prst="rect">
            <a:avLst/>
          </a:prstGeom>
        </p:spPr>
        <p:txBody>
          <a:bodyPr wrap="square">
            <a:spAutoFit/>
          </a:bodyPr>
          <a:lstStyle/>
          <a:p>
            <a:r>
              <a:rPr lang="en-US" sz="2400" dirty="0">
                <a:latin typeface="Times New Roman" pitchFamily="18" charset="0"/>
                <a:cs typeface="Times New Roman" pitchFamily="18" charset="0"/>
              </a:rPr>
              <a:t>This method only finds one visible surface at each pixel position that means it deals with only opaque surfaces</a:t>
            </a:r>
          </a:p>
        </p:txBody>
      </p:sp>
      <p:pic>
        <p:nvPicPr>
          <p:cNvPr id="4099" name="Picture 3" descr="C:\Users\Ritesh\Desktop\Cap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42900"/>
            <a:ext cx="4086225"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766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211" y="1981200"/>
            <a:ext cx="8077200" cy="978729"/>
          </a:xfrm>
          <a:prstGeom prst="rect">
            <a:avLst/>
          </a:prstGeom>
        </p:spPr>
        <p:txBody>
          <a:bodyPr wrap="square">
            <a:spAutoFit/>
          </a:bodyPr>
          <a:lstStyle/>
          <a:p>
            <a:pPr>
              <a:lnSpc>
                <a:spcPct val="90000"/>
              </a:lnSpc>
            </a:pPr>
            <a:r>
              <a:rPr lang="en-US" altLang="ko-KR" sz="2400" b="1" dirty="0">
                <a:solidFill>
                  <a:srgbClr val="FF0000"/>
                </a:solidFill>
              </a:rPr>
              <a:t>Each position in the A-buffer has two </a:t>
            </a:r>
            <a:r>
              <a:rPr lang="en-US" altLang="ko-KR" sz="2400" b="1" dirty="0" smtClean="0">
                <a:solidFill>
                  <a:srgbClr val="FF0000"/>
                </a:solidFill>
              </a:rPr>
              <a:t>fields                                             </a:t>
            </a:r>
            <a:r>
              <a:rPr lang="en-US" altLang="ko-KR" sz="2000" b="1" dirty="0" smtClean="0"/>
              <a:t>Depth field:  </a:t>
            </a:r>
            <a:r>
              <a:rPr lang="en-US" altLang="ko-KR" sz="2000" dirty="0"/>
              <a:t>Stores a positive or negative real </a:t>
            </a:r>
            <a:r>
              <a:rPr lang="en-US" altLang="ko-KR" sz="2000" dirty="0" smtClean="0"/>
              <a:t>number                                               </a:t>
            </a:r>
            <a:r>
              <a:rPr lang="en-US" altLang="ko-KR" sz="2000" b="1" dirty="0" smtClean="0"/>
              <a:t>Intensity field: </a:t>
            </a:r>
            <a:r>
              <a:rPr lang="en-US" altLang="ko-KR" sz="2000" dirty="0" smtClean="0"/>
              <a:t>Stores </a:t>
            </a:r>
            <a:r>
              <a:rPr lang="en-US" altLang="ko-KR" sz="2000" dirty="0"/>
              <a:t>surface-intensity information or a pointer value</a:t>
            </a:r>
            <a:endParaRPr lang="ko-KR" altLang="en-US" sz="2000"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683" y="3237786"/>
            <a:ext cx="6367818"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04800" y="4114800"/>
            <a:ext cx="8534400" cy="2259080"/>
          </a:xfrm>
          <a:prstGeom prst="rect">
            <a:avLst/>
          </a:prstGeom>
        </p:spPr>
        <p:txBody>
          <a:bodyPr wrap="square">
            <a:spAutoFit/>
          </a:bodyPr>
          <a:lstStyle/>
          <a:p>
            <a:pPr>
              <a:lnSpc>
                <a:spcPct val="110000"/>
              </a:lnSpc>
            </a:pPr>
            <a:r>
              <a:rPr lang="ko-KR" altLang="en-US" sz="2400" dirty="0"/>
              <a:t> </a:t>
            </a:r>
            <a:r>
              <a:rPr lang="en-US" altLang="ko-KR" sz="2400" b="1" dirty="0">
                <a:solidFill>
                  <a:srgbClr val="FF0000"/>
                </a:solidFill>
              </a:rPr>
              <a:t>If the depth field is positive</a:t>
            </a:r>
          </a:p>
          <a:p>
            <a:pPr lvl="1">
              <a:lnSpc>
                <a:spcPct val="110000"/>
              </a:lnSpc>
            </a:pPr>
            <a:r>
              <a:rPr lang="en-US" altLang="ko-KR" sz="2000" dirty="0"/>
              <a:t> The number at that position is the depth</a:t>
            </a:r>
          </a:p>
          <a:p>
            <a:pPr lvl="1">
              <a:lnSpc>
                <a:spcPct val="110000"/>
              </a:lnSpc>
            </a:pPr>
            <a:r>
              <a:rPr lang="en-US" altLang="ko-KR" sz="2000" dirty="0"/>
              <a:t> The intensity field stores the RGB</a:t>
            </a:r>
          </a:p>
          <a:p>
            <a:pPr>
              <a:lnSpc>
                <a:spcPct val="110000"/>
              </a:lnSpc>
            </a:pPr>
            <a:r>
              <a:rPr lang="en-US" altLang="ko-KR" sz="2400" dirty="0"/>
              <a:t> </a:t>
            </a:r>
            <a:r>
              <a:rPr lang="en-US" altLang="ko-KR" sz="2400" b="1" dirty="0">
                <a:solidFill>
                  <a:srgbClr val="FF0000"/>
                </a:solidFill>
              </a:rPr>
              <a:t>If the depth field is negative</a:t>
            </a:r>
          </a:p>
          <a:p>
            <a:pPr lvl="1">
              <a:lnSpc>
                <a:spcPct val="110000"/>
              </a:lnSpc>
            </a:pPr>
            <a:r>
              <a:rPr lang="en-US" altLang="ko-KR" sz="2000" dirty="0"/>
              <a:t> Multiple-surface contributions to the pixel</a:t>
            </a:r>
          </a:p>
          <a:p>
            <a:pPr lvl="1">
              <a:lnSpc>
                <a:spcPct val="110000"/>
              </a:lnSpc>
            </a:pPr>
            <a:r>
              <a:rPr lang="en-US" altLang="ko-KR" sz="2000" dirty="0"/>
              <a:t> The intensity field stores a pointer to a linked list of </a:t>
            </a:r>
            <a:r>
              <a:rPr lang="en-US" altLang="ko-KR" sz="2000" dirty="0" smtClean="0"/>
              <a:t>surfaces</a:t>
            </a:r>
            <a:endParaRPr lang="en-US" altLang="ko-KR" sz="2000" dirty="0"/>
          </a:p>
        </p:txBody>
      </p:sp>
      <p:sp>
        <p:nvSpPr>
          <p:cNvPr id="6" name="Rectangle 5"/>
          <p:cNvSpPr/>
          <p:nvPr/>
        </p:nvSpPr>
        <p:spPr>
          <a:xfrm>
            <a:off x="299683" y="1112966"/>
            <a:ext cx="8319448" cy="830997"/>
          </a:xfrm>
          <a:prstGeom prst="rect">
            <a:avLst/>
          </a:prstGeom>
        </p:spPr>
        <p:txBody>
          <a:bodyPr wrap="square">
            <a:spAutoFit/>
          </a:bodyPr>
          <a:lstStyle/>
          <a:p>
            <a:r>
              <a:rPr lang="en-IE" sz="2400" b="1" dirty="0">
                <a:solidFill>
                  <a:srgbClr val="002060"/>
                </a:solidFill>
                <a:latin typeface="Times New Roman" pitchFamily="18" charset="0"/>
                <a:cs typeface="Times New Roman" pitchFamily="18" charset="0"/>
              </a:rPr>
              <a:t>The A-buffer expands on the depth buffer method to allow transparencies</a:t>
            </a:r>
          </a:p>
        </p:txBody>
      </p:sp>
      <p:sp>
        <p:nvSpPr>
          <p:cNvPr id="10" name="Rectangle 9"/>
          <p:cNvSpPr/>
          <p:nvPr/>
        </p:nvSpPr>
        <p:spPr>
          <a:xfrm>
            <a:off x="1752600" y="304800"/>
            <a:ext cx="5410200" cy="58477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IE" sz="3200" b="1" dirty="0" smtClean="0">
                <a:solidFill>
                  <a:srgbClr val="002060"/>
                </a:solidFill>
                <a:latin typeface="Times New Roman" pitchFamily="18" charset="0"/>
                <a:cs typeface="Times New Roman" pitchFamily="18" charset="0"/>
              </a:rPr>
              <a:t>A-buffer algorithm </a:t>
            </a:r>
            <a:endParaRPr lang="en-US" sz="3200" dirty="0"/>
          </a:p>
        </p:txBody>
      </p:sp>
    </p:spTree>
    <p:extLst>
      <p:ext uri="{BB962C8B-B14F-4D97-AF65-F5344CB8AC3E}">
        <p14:creationId xmlns:p14="http://schemas.microsoft.com/office/powerpoint/2010/main" val="2262817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457199"/>
            <a:ext cx="6186487" cy="2154436"/>
          </a:xfrm>
          <a:prstGeom prst="rect">
            <a:avLst/>
          </a:prstGeom>
        </p:spPr>
        <p:txBody>
          <a:bodyPr wrap="square">
            <a:spAutoFit/>
          </a:bodyPr>
          <a:lstStyle/>
          <a:p>
            <a:pPr lvl="1">
              <a:lnSpc>
                <a:spcPct val="110000"/>
              </a:lnSpc>
            </a:pPr>
            <a:r>
              <a:rPr lang="en-US" altLang="ko-KR" sz="2000" b="1" dirty="0"/>
              <a:t>D</a:t>
            </a:r>
            <a:r>
              <a:rPr lang="en-US" altLang="ko-KR" sz="2000" b="1" dirty="0" smtClean="0"/>
              <a:t>ata </a:t>
            </a:r>
            <a:r>
              <a:rPr lang="en-US" altLang="ko-KR" sz="2000" b="1" dirty="0"/>
              <a:t>for each surface in in the linked </a:t>
            </a:r>
            <a:r>
              <a:rPr lang="en-US" altLang="ko-KR" sz="2000" b="1" dirty="0" smtClean="0"/>
              <a:t>list</a:t>
            </a:r>
            <a:endParaRPr lang="en-US" altLang="ko-KR" sz="2000" dirty="0"/>
          </a:p>
          <a:p>
            <a:pPr marL="342900" indent="-342900">
              <a:lnSpc>
                <a:spcPct val="120000"/>
              </a:lnSpc>
              <a:spcBef>
                <a:spcPct val="20000"/>
              </a:spcBef>
              <a:buClr>
                <a:schemeClr val="accent1"/>
              </a:buClr>
              <a:buSzPct val="70000"/>
              <a:buFont typeface="Wingdings" pitchFamily="2" charset="2"/>
              <a:buChar char="ü"/>
            </a:pPr>
            <a:r>
              <a:rPr lang="en-US" altLang="ko-KR" sz="2000" dirty="0"/>
              <a:t> </a:t>
            </a:r>
            <a:r>
              <a:rPr lang="en-US" altLang="ko-KR" sz="2000" dirty="0">
                <a:latin typeface="Times New Roman" pitchFamily="18" charset="0"/>
                <a:cs typeface="Times New Roman" pitchFamily="18" charset="0"/>
              </a:rPr>
              <a:t>RGB intensity components</a:t>
            </a:r>
          </a:p>
          <a:p>
            <a:pPr marL="342900" indent="-342900">
              <a:lnSpc>
                <a:spcPct val="120000"/>
              </a:lnSpc>
              <a:spcBef>
                <a:spcPct val="20000"/>
              </a:spcBef>
              <a:buClr>
                <a:schemeClr val="accent1"/>
              </a:buClr>
              <a:buSzPct val="70000"/>
              <a:buFont typeface="Wingdings" pitchFamily="2" charset="2"/>
              <a:buChar char="ü"/>
            </a:pPr>
            <a:r>
              <a:rPr lang="en-US" altLang="ko-KR" sz="2000" dirty="0">
                <a:latin typeface="Times New Roman" pitchFamily="18" charset="0"/>
                <a:cs typeface="Times New Roman" pitchFamily="18" charset="0"/>
              </a:rPr>
              <a:t>  Opacity parameters(percent of transparency)</a:t>
            </a:r>
          </a:p>
          <a:p>
            <a:pPr marL="342900" indent="-342900">
              <a:lnSpc>
                <a:spcPct val="120000"/>
              </a:lnSpc>
              <a:spcBef>
                <a:spcPct val="20000"/>
              </a:spcBef>
              <a:buClr>
                <a:schemeClr val="accent1"/>
              </a:buClr>
              <a:buSzPct val="70000"/>
              <a:buFont typeface="Wingdings" pitchFamily="2" charset="2"/>
              <a:buChar char="ü"/>
            </a:pPr>
            <a:r>
              <a:rPr lang="en-US" altLang="ko-KR" sz="2000" dirty="0">
                <a:latin typeface="Times New Roman" pitchFamily="18" charset="0"/>
                <a:cs typeface="Times New Roman" pitchFamily="18" charset="0"/>
              </a:rPr>
              <a:t>  Depth</a:t>
            </a:r>
          </a:p>
          <a:p>
            <a:pPr marL="342900" indent="-342900">
              <a:lnSpc>
                <a:spcPct val="120000"/>
              </a:lnSpc>
              <a:spcBef>
                <a:spcPct val="20000"/>
              </a:spcBef>
              <a:buClr>
                <a:schemeClr val="accent1"/>
              </a:buClr>
              <a:buSzPct val="70000"/>
              <a:buFont typeface="Wingdings" pitchFamily="2" charset="2"/>
              <a:buChar char="ü"/>
            </a:pPr>
            <a:r>
              <a:rPr lang="en-US" altLang="ko-KR" sz="2000" dirty="0">
                <a:latin typeface="Times New Roman" pitchFamily="18" charset="0"/>
                <a:cs typeface="Times New Roman" pitchFamily="18" charset="0"/>
              </a:rPr>
              <a:t> </a:t>
            </a:r>
            <a:r>
              <a:rPr lang="en-US" altLang="ko-KR" sz="2000" dirty="0" smtClean="0">
                <a:latin typeface="Times New Roman" pitchFamily="18" charset="0"/>
                <a:cs typeface="Times New Roman" pitchFamily="18" charset="0"/>
              </a:rPr>
              <a:t> Pointers to next surface</a:t>
            </a:r>
            <a:endParaRPr lang="en-US" altLang="ko-KR" sz="2000" dirty="0">
              <a:latin typeface="Times New Roman" pitchFamily="18" charset="0"/>
              <a:cs typeface="Times New Roman" pitchFamily="18" charset="0"/>
            </a:endParaRPr>
          </a:p>
        </p:txBody>
      </p:sp>
    </p:spTree>
    <p:extLst>
      <p:ext uri="{BB962C8B-B14F-4D97-AF65-F5344CB8AC3E}">
        <p14:creationId xmlns:p14="http://schemas.microsoft.com/office/powerpoint/2010/main" val="2243306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6553200" cy="868362"/>
          </a:xfrm>
        </p:spPr>
        <p:style>
          <a:lnRef idx="2">
            <a:schemeClr val="accent4"/>
          </a:lnRef>
          <a:fillRef idx="1">
            <a:schemeClr val="lt1"/>
          </a:fillRef>
          <a:effectRef idx="0">
            <a:schemeClr val="accent4"/>
          </a:effectRef>
          <a:fontRef idx="minor">
            <a:schemeClr val="dk1"/>
          </a:fontRef>
        </p:style>
        <p:txBody>
          <a:bodyPr>
            <a:normAutofit/>
          </a:bodyPr>
          <a:lstStyle/>
          <a:p>
            <a:r>
              <a:rPr lang="en-US" altLang="ko-KR" sz="3200" b="1" dirty="0">
                <a:solidFill>
                  <a:srgbClr val="002060"/>
                </a:solidFill>
                <a:latin typeface="Times New Roman" pitchFamily="18" charset="0"/>
                <a:ea typeface="+mn-ea"/>
                <a:cs typeface="Times New Roman" pitchFamily="18" charset="0"/>
              </a:rPr>
              <a:t>Scan-Line Method</a:t>
            </a:r>
            <a:endParaRPr lang="en-US" sz="3200" b="1" dirty="0">
              <a:solidFill>
                <a:srgbClr val="002060"/>
              </a:solidFill>
              <a:latin typeface="Times New Roman" pitchFamily="18" charset="0"/>
              <a:ea typeface="+mn-ea"/>
              <a:cs typeface="Times New Roman" pitchFamily="18" charset="0"/>
            </a:endParaRPr>
          </a:p>
        </p:txBody>
      </p:sp>
      <p:sp>
        <p:nvSpPr>
          <p:cNvPr id="3" name="Content Placeholder 2"/>
          <p:cNvSpPr>
            <a:spLocks noGrp="1"/>
          </p:cNvSpPr>
          <p:nvPr>
            <p:ph idx="1"/>
          </p:nvPr>
        </p:nvSpPr>
        <p:spPr>
          <a:xfrm>
            <a:off x="381000" y="1295401"/>
            <a:ext cx="8534400" cy="1905000"/>
          </a:xfrm>
        </p:spPr>
        <p:txBody>
          <a:bodyPr>
            <a:normAutofit/>
          </a:bodyPr>
          <a:lstStyle/>
          <a:p>
            <a:pPr marL="0" indent="0">
              <a:lnSpc>
                <a:spcPct val="130000"/>
              </a:lnSpc>
              <a:buNone/>
            </a:pPr>
            <a:r>
              <a:rPr lang="en-US" altLang="ko-KR" sz="1800" dirty="0">
                <a:latin typeface="Times New Roman" pitchFamily="18" charset="0"/>
                <a:cs typeface="Times New Roman" pitchFamily="18" charset="0"/>
              </a:rPr>
              <a:t>Analysis is done scan line by scan line rather than polygon by </a:t>
            </a:r>
            <a:r>
              <a:rPr lang="en-US" altLang="ko-KR" sz="1800" dirty="0" smtClean="0">
                <a:latin typeface="Times New Roman" pitchFamily="18" charset="0"/>
                <a:cs typeface="Times New Roman" pitchFamily="18" charset="0"/>
              </a:rPr>
              <a:t>polygon.</a:t>
            </a:r>
          </a:p>
          <a:p>
            <a:pPr marL="0" indent="0">
              <a:lnSpc>
                <a:spcPct val="130000"/>
              </a:lnSpc>
              <a:buNone/>
            </a:pPr>
            <a:r>
              <a:rPr lang="en-US" altLang="ko-KR" sz="1800" dirty="0">
                <a:latin typeface="Times New Roman" pitchFamily="18" charset="0"/>
                <a:cs typeface="Times New Roman" pitchFamily="18" charset="0"/>
              </a:rPr>
              <a:t>D</a:t>
            </a:r>
            <a:r>
              <a:rPr lang="en-US" altLang="ko-KR" sz="1800" dirty="0" smtClean="0">
                <a:latin typeface="Times New Roman" pitchFamily="18" charset="0"/>
                <a:cs typeface="Times New Roman" pitchFamily="18" charset="0"/>
              </a:rPr>
              <a:t>epth </a:t>
            </a:r>
            <a:r>
              <a:rPr lang="en-US" altLang="ko-KR" sz="1800" dirty="0">
                <a:latin typeface="Times New Roman" pitchFamily="18" charset="0"/>
                <a:cs typeface="Times New Roman" pitchFamily="18" charset="0"/>
              </a:rPr>
              <a:t>calculations </a:t>
            </a:r>
            <a:r>
              <a:rPr lang="en-US" altLang="ko-KR" sz="1800" dirty="0" smtClean="0">
                <a:latin typeface="Times New Roman" pitchFamily="18" charset="0"/>
                <a:cs typeface="Times New Roman" pitchFamily="18" charset="0"/>
              </a:rPr>
              <a:t>need  to  be done for </a:t>
            </a:r>
            <a:r>
              <a:rPr lang="en-US" altLang="ko-KR" sz="1800" dirty="0">
                <a:latin typeface="Times New Roman" pitchFamily="18" charset="0"/>
                <a:cs typeface="Times New Roman" pitchFamily="18" charset="0"/>
              </a:rPr>
              <a:t>each overlapping </a:t>
            </a:r>
            <a:r>
              <a:rPr lang="en-US" altLang="ko-KR" sz="1800" dirty="0" smtClean="0">
                <a:latin typeface="Times New Roman" pitchFamily="18" charset="0"/>
                <a:cs typeface="Times New Roman" pitchFamily="18" charset="0"/>
              </a:rPr>
              <a:t>surface. The </a:t>
            </a:r>
            <a:r>
              <a:rPr lang="en-US" altLang="ko-KR" sz="1800" dirty="0">
                <a:latin typeface="Times New Roman" pitchFamily="18" charset="0"/>
                <a:cs typeface="Times New Roman" pitchFamily="18" charset="0"/>
              </a:rPr>
              <a:t>intensity of the nearest position is entered into the </a:t>
            </a:r>
            <a:r>
              <a:rPr lang="en-US" altLang="ko-KR" sz="1800" dirty="0" smtClean="0">
                <a:latin typeface="Times New Roman" pitchFamily="18" charset="0"/>
                <a:cs typeface="Times New Roman" pitchFamily="18" charset="0"/>
              </a:rPr>
              <a:t>frame buffer.</a:t>
            </a:r>
            <a:r>
              <a:rPr lang="en-US" altLang="ko-KR" sz="1800" dirty="0">
                <a:latin typeface="Times New Roman" pitchFamily="18" charset="0"/>
                <a:cs typeface="Times New Roman" pitchFamily="18" charset="0"/>
              </a:rPr>
              <a:t> </a:t>
            </a:r>
            <a:r>
              <a:rPr lang="en-US" altLang="ko-KR" sz="1800" dirty="0" smtClean="0">
                <a:latin typeface="Times New Roman" pitchFamily="18" charset="0"/>
                <a:cs typeface="Times New Roman" pitchFamily="18" charset="0"/>
              </a:rPr>
              <a:t>To handle so for </a:t>
            </a:r>
            <a:r>
              <a:rPr lang="en-US" altLang="ko-KR" sz="1800" dirty="0">
                <a:latin typeface="Times New Roman" pitchFamily="18" charset="0"/>
                <a:cs typeface="Times New Roman" pitchFamily="18" charset="0"/>
              </a:rPr>
              <a:t>each scan line we need to maintain two things </a:t>
            </a:r>
          </a:p>
          <a:p>
            <a:pPr marL="0" indent="0">
              <a:lnSpc>
                <a:spcPct val="130000"/>
              </a:lnSpc>
              <a:buNone/>
            </a:pPr>
            <a:endParaRPr lang="en-US" sz="1800" dirty="0"/>
          </a:p>
        </p:txBody>
      </p:sp>
      <p:sp>
        <p:nvSpPr>
          <p:cNvPr id="4" name="Rectangle 3"/>
          <p:cNvSpPr/>
          <p:nvPr/>
        </p:nvSpPr>
        <p:spPr>
          <a:xfrm>
            <a:off x="420806" y="3424297"/>
            <a:ext cx="8229600" cy="2339102"/>
          </a:xfrm>
          <a:prstGeom prst="rect">
            <a:avLst/>
          </a:prstGeom>
        </p:spPr>
        <p:txBody>
          <a:bodyPr wrap="square">
            <a:spAutoFit/>
          </a:bodyPr>
          <a:lstStyle/>
          <a:p>
            <a:r>
              <a:rPr lang="en-US" altLang="ko-KR" sz="2800" b="1" dirty="0" smtClean="0">
                <a:solidFill>
                  <a:srgbClr val="FF0000"/>
                </a:solidFill>
                <a:latin typeface="Times New Roman" pitchFamily="18" charset="0"/>
                <a:cs typeface="Times New Roman" pitchFamily="18" charset="0"/>
              </a:rPr>
              <a:t>Active </a:t>
            </a:r>
            <a:r>
              <a:rPr lang="en-US" altLang="ko-KR" sz="2800" b="1" dirty="0">
                <a:solidFill>
                  <a:srgbClr val="FF0000"/>
                </a:solidFill>
                <a:latin typeface="Times New Roman" pitchFamily="18" charset="0"/>
                <a:cs typeface="Times New Roman" pitchFamily="18" charset="0"/>
              </a:rPr>
              <a:t>Edge list</a:t>
            </a:r>
          </a:p>
          <a:p>
            <a:pPr marL="742950" lvl="1" indent="-285750">
              <a:buFont typeface="Wingdings" pitchFamily="2" charset="2"/>
              <a:buChar char="v"/>
            </a:pPr>
            <a:r>
              <a:rPr lang="en-US" altLang="ko-KR" dirty="0">
                <a:latin typeface="Times New Roman" pitchFamily="18" charset="0"/>
                <a:cs typeface="Times New Roman" pitchFamily="18" charset="0"/>
              </a:rPr>
              <a:t> Contain only edges across the current scan line</a:t>
            </a:r>
          </a:p>
          <a:p>
            <a:pPr marL="742950" lvl="1" indent="-285750">
              <a:buFont typeface="Wingdings" pitchFamily="2" charset="2"/>
              <a:buChar char="v"/>
            </a:pPr>
            <a:r>
              <a:rPr lang="en-US" altLang="ko-KR" dirty="0">
                <a:latin typeface="Times New Roman" pitchFamily="18" charset="0"/>
                <a:cs typeface="Times New Roman" pitchFamily="18" charset="0"/>
              </a:rPr>
              <a:t> Sorted in order of increasing x </a:t>
            </a:r>
            <a:endParaRPr lang="en-US" altLang="ko-KR" dirty="0" smtClean="0">
              <a:latin typeface="Times New Roman" pitchFamily="18" charset="0"/>
              <a:cs typeface="Times New Roman" pitchFamily="18" charset="0"/>
            </a:endParaRPr>
          </a:p>
          <a:p>
            <a:pPr lvl="1"/>
            <a:endParaRPr lang="en-US" altLang="ko-KR" dirty="0">
              <a:latin typeface="Times New Roman" pitchFamily="18" charset="0"/>
              <a:cs typeface="Times New Roman" pitchFamily="18" charset="0"/>
            </a:endParaRPr>
          </a:p>
          <a:p>
            <a:r>
              <a:rPr lang="en-US" altLang="ko-KR" sz="2800" dirty="0">
                <a:latin typeface="Times New Roman" pitchFamily="18" charset="0"/>
                <a:cs typeface="Times New Roman" pitchFamily="18" charset="0"/>
              </a:rPr>
              <a:t> </a:t>
            </a:r>
            <a:r>
              <a:rPr lang="en-US" altLang="ko-KR" sz="2800" b="1" dirty="0">
                <a:solidFill>
                  <a:srgbClr val="FF0000"/>
                </a:solidFill>
                <a:latin typeface="Times New Roman" pitchFamily="18" charset="0"/>
                <a:cs typeface="Times New Roman" pitchFamily="18" charset="0"/>
              </a:rPr>
              <a:t>Flag for each surface</a:t>
            </a:r>
          </a:p>
          <a:p>
            <a:pPr lvl="1"/>
            <a:r>
              <a:rPr lang="en-US" altLang="ko-KR" dirty="0">
                <a:latin typeface="Times New Roman" pitchFamily="18" charset="0"/>
                <a:cs typeface="Times New Roman" pitchFamily="18" charset="0"/>
              </a:rPr>
              <a:t>At the leftmost boundary of a surface The surface flag is turned on</a:t>
            </a:r>
          </a:p>
          <a:p>
            <a:pPr lvl="1"/>
            <a:r>
              <a:rPr lang="en-US" altLang="ko-KR" dirty="0">
                <a:latin typeface="Times New Roman" pitchFamily="18" charset="0"/>
                <a:cs typeface="Times New Roman" pitchFamily="18" charset="0"/>
              </a:rPr>
              <a:t> At the rightmost boundary of a surface The surface flag is turned off</a:t>
            </a:r>
          </a:p>
        </p:txBody>
      </p:sp>
    </p:spTree>
    <p:extLst>
      <p:ext uri="{BB962C8B-B14F-4D97-AF65-F5344CB8AC3E}">
        <p14:creationId xmlns:p14="http://schemas.microsoft.com/office/powerpoint/2010/main" val="1447916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319185216"/>
              </p:ext>
            </p:extLst>
          </p:nvPr>
        </p:nvGraphicFramePr>
        <p:xfrm>
          <a:off x="304800" y="457200"/>
          <a:ext cx="5715000" cy="4389120"/>
        </p:xfrm>
        <a:graphic>
          <a:graphicData uri="http://schemas.openxmlformats.org/drawingml/2006/table">
            <a:tbl>
              <a:tblPr firstRow="1" bandRow="1">
                <a:tableStyleId>{5940675A-B579-460E-94D1-54222C63F5DA}</a:tableStyleId>
              </a:tblPr>
              <a:tblGrid>
                <a:gridCol w="5715000"/>
              </a:tblGrid>
              <a:tr h="4343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ko-KR" sz="2400" b="1" i="0" u="sng"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For scan line 1</a:t>
                      </a:r>
                      <a:r>
                        <a:rPr lang="en-US" altLang="ko-KR" sz="2400" b="1" u="sng" dirty="0" smtClean="0">
                          <a:solidFill>
                            <a:srgbClr val="FF0000"/>
                          </a:solidFill>
                          <a:latin typeface="Times New Roman" pitchFamily="18" charset="0"/>
                          <a:cs typeface="Times New Roman" pitchFamily="18" charset="0"/>
                        </a:rPr>
                        <a:t> </a:t>
                      </a:r>
                    </a:p>
                    <a:p>
                      <a:pPr marL="0" marR="0" lvl="0" indent="0" algn="l" defTabSz="914400" rtl="0" eaLnBrk="1" fontAlgn="auto" latinLnBrk="0" hangingPunct="1">
                        <a:lnSpc>
                          <a:spcPct val="90000"/>
                        </a:lnSpc>
                        <a:spcBef>
                          <a:spcPts val="0"/>
                        </a:spcBef>
                        <a:spcAft>
                          <a:spcPts val="0"/>
                        </a:spcAft>
                        <a:buClrTx/>
                        <a:buSzTx/>
                        <a:buFontTx/>
                        <a:buNone/>
                        <a:tabLst/>
                        <a:defRPr/>
                      </a:pPr>
                      <a:endParaRPr lang="en-US" altLang="ko-KR" sz="2400" b="1" dirty="0" smtClean="0">
                        <a:solidFill>
                          <a:srgbClr val="FF0000"/>
                        </a:solidFill>
                        <a:latin typeface="Times New Roman" pitchFamily="18" charset="0"/>
                        <a:cs typeface="Times New Roman" pitchFamily="18"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lang="en-US" altLang="ko-KR" sz="2400" b="1" dirty="0" smtClean="0">
                          <a:solidFill>
                            <a:srgbClr val="FF0000"/>
                          </a:solidFill>
                          <a:latin typeface="Times New Roman" pitchFamily="18" charset="0"/>
                          <a:cs typeface="Times New Roman" pitchFamily="18" charset="0"/>
                        </a:rPr>
                        <a:t>Active Edge list:</a:t>
                      </a:r>
                      <a:r>
                        <a:rPr lang="en-US" altLang="ko-KR" sz="2400" b="1" baseline="0" dirty="0" smtClean="0">
                          <a:solidFill>
                            <a:srgbClr val="FF0000"/>
                          </a:solidFill>
                          <a:latin typeface="Times New Roman" pitchFamily="18" charset="0"/>
                          <a:cs typeface="Times New Roman" pitchFamily="18" charset="0"/>
                        </a:rPr>
                        <a:t> </a:t>
                      </a:r>
                      <a:r>
                        <a:rPr lang="en-US" altLang="ko-KR" sz="2400" dirty="0" smtClean="0">
                          <a:latin typeface="Times New Roman" pitchFamily="18" charset="0"/>
                          <a:cs typeface="Times New Roman" pitchFamily="18" charset="0"/>
                        </a:rPr>
                        <a:t>AB, BC, EH, and FG</a:t>
                      </a:r>
                    </a:p>
                    <a:p>
                      <a:pPr marL="0" marR="0" lvl="0" indent="0" algn="l" defTabSz="914400" rtl="0" eaLnBrk="1" fontAlgn="auto" latinLnBrk="0" hangingPunct="1">
                        <a:lnSpc>
                          <a:spcPct val="90000"/>
                        </a:lnSpc>
                        <a:spcBef>
                          <a:spcPts val="0"/>
                        </a:spcBef>
                        <a:spcAft>
                          <a:spcPts val="0"/>
                        </a:spcAft>
                        <a:buClrTx/>
                        <a:buSzTx/>
                        <a:buFontTx/>
                        <a:buNone/>
                        <a:tabLst/>
                        <a:defRPr/>
                      </a:pPr>
                      <a:endParaRPr lang="en-US" altLang="ko-KR" sz="2400" kern="1200" dirty="0" smtClean="0">
                        <a:solidFill>
                          <a:schemeClr val="tx1"/>
                        </a:solidFill>
                        <a:latin typeface="Times New Roman" pitchFamily="18" charset="0"/>
                        <a:ea typeface="+mn-ea"/>
                        <a:cs typeface="Times New Roman" pitchFamily="18"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lang="en-US" altLang="ko-KR" sz="2000" kern="1200" dirty="0" smtClean="0">
                          <a:solidFill>
                            <a:schemeClr val="tx1"/>
                          </a:solidFill>
                          <a:latin typeface="Times New Roman" pitchFamily="18" charset="0"/>
                          <a:ea typeface="+mn-ea"/>
                          <a:cs typeface="Times New Roman" pitchFamily="18" charset="0"/>
                        </a:rPr>
                        <a:t>Between AB and BC, only the flag for surface S1 is on therefore No depth calculations are necessary. Intensity for surface S1 is entered into the frame buffer</a:t>
                      </a:r>
                    </a:p>
                    <a:p>
                      <a:pPr marL="0" marR="0" lvl="0" indent="0" algn="l" defTabSz="914400" rtl="0" eaLnBrk="1" fontAlgn="auto" latinLnBrk="0" hangingPunct="1">
                        <a:lnSpc>
                          <a:spcPct val="90000"/>
                        </a:lnSpc>
                        <a:spcBef>
                          <a:spcPts val="0"/>
                        </a:spcBef>
                        <a:spcAft>
                          <a:spcPts val="0"/>
                        </a:spcAft>
                        <a:buClrTx/>
                        <a:buSzTx/>
                        <a:buFontTx/>
                        <a:buNone/>
                        <a:tabLst/>
                        <a:defRPr/>
                      </a:pPr>
                      <a:endParaRPr lang="en-US" altLang="ko-KR" sz="2000" kern="1200" dirty="0" smtClean="0">
                        <a:solidFill>
                          <a:schemeClr val="tx1"/>
                        </a:solidFill>
                        <a:latin typeface="Times New Roman" pitchFamily="18" charset="0"/>
                        <a:ea typeface="+mn-ea"/>
                        <a:cs typeface="Times New Roman" pitchFamily="18"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lang="en-US" altLang="ko-KR" sz="2000" dirty="0" smtClean="0">
                          <a:latin typeface="Times New Roman" pitchFamily="18" charset="0"/>
                          <a:cs typeface="Times New Roman" pitchFamily="18" charset="0"/>
                        </a:rPr>
                        <a:t>Similarly, between EH and FG, only the flag for S2 is on </a:t>
                      </a:r>
                      <a:r>
                        <a:rPr lang="en-US" altLang="ko-KR" sz="2000" baseline="0" dirty="0" smtClean="0">
                          <a:latin typeface="Times New Roman" pitchFamily="18" charset="0"/>
                          <a:cs typeface="Times New Roman" pitchFamily="18" charset="0"/>
                        </a:rPr>
                        <a:t>therefore </a:t>
                      </a:r>
                      <a:r>
                        <a:rPr lang="en-US" altLang="ko-KR" sz="2000" dirty="0" smtClean="0">
                          <a:latin typeface="Times New Roman" pitchFamily="18" charset="0"/>
                          <a:cs typeface="Times New Roman" pitchFamily="18" charset="0"/>
                        </a:rPr>
                        <a:t>No depth calculations are necessary. Intensity for surface S2</a:t>
                      </a:r>
                      <a:r>
                        <a:rPr lang="en-US" altLang="ko-KR" sz="2000" baseline="0" dirty="0" smtClean="0">
                          <a:latin typeface="Times New Roman" pitchFamily="18" charset="0"/>
                          <a:cs typeface="Times New Roman" pitchFamily="18" charset="0"/>
                        </a:rPr>
                        <a:t> </a:t>
                      </a:r>
                      <a:r>
                        <a:rPr lang="en-US" altLang="ko-KR" sz="2000" dirty="0" smtClean="0">
                          <a:latin typeface="Times New Roman" pitchFamily="18" charset="0"/>
                          <a:cs typeface="Times New Roman" pitchFamily="18" charset="0"/>
                        </a:rPr>
                        <a:t> is entered into the frame buffer</a:t>
                      </a:r>
                    </a:p>
                    <a:p>
                      <a:pPr lvl="1">
                        <a:lnSpc>
                          <a:spcPct val="140000"/>
                        </a:lnSpc>
                      </a:pPr>
                      <a:endParaRPr lang="en-US" altLang="ko-KR" sz="2400" dirty="0" smtClean="0">
                        <a:latin typeface="Times New Roman" pitchFamily="18" charset="0"/>
                        <a:cs typeface="Times New Roman" pitchFamily="18" charset="0"/>
                      </a:endParaRPr>
                    </a:p>
                  </a:txBody>
                  <a:tcPr/>
                </a:tc>
              </a:tr>
            </a:tbl>
          </a:graphicData>
        </a:graphic>
      </p:graphicFrame>
      <p:sp>
        <p:nvSpPr>
          <p:cNvPr id="7" name="Rectangle 3"/>
          <p:cNvSpPr txBox="1">
            <a:spLocks noChangeArrowheads="1"/>
          </p:cNvSpPr>
          <p:nvPr/>
        </p:nvSpPr>
        <p:spPr>
          <a:xfrm>
            <a:off x="304800" y="152400"/>
            <a:ext cx="8382000"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40000"/>
              </a:lnSpc>
            </a:pPr>
            <a:endParaRPr lang="en-US" altLang="ko-KR" sz="3000"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9035" y="1146198"/>
            <a:ext cx="3094966" cy="3197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335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821941527"/>
              </p:ext>
            </p:extLst>
          </p:nvPr>
        </p:nvGraphicFramePr>
        <p:xfrm>
          <a:off x="304800" y="457200"/>
          <a:ext cx="5943600" cy="5562600"/>
        </p:xfrm>
        <a:graphic>
          <a:graphicData uri="http://schemas.openxmlformats.org/drawingml/2006/table">
            <a:tbl>
              <a:tblPr firstRow="1" bandRow="1">
                <a:tableStyleId>{5940675A-B579-460E-94D1-54222C63F5DA}</a:tableStyleId>
              </a:tblPr>
              <a:tblGrid>
                <a:gridCol w="5943600"/>
              </a:tblGrid>
              <a:tr h="5562600">
                <a:tc>
                  <a:txBody>
                    <a:bodyPr/>
                    <a:lstStyle/>
                    <a:p>
                      <a:pPr eaLnBrk="1" hangingPunct="1">
                        <a:lnSpc>
                          <a:spcPct val="90000"/>
                        </a:lnSpc>
                      </a:pPr>
                      <a:r>
                        <a:rPr lang="en-US" altLang="ko-KR" sz="2400" b="1" u="sng" kern="1200" dirty="0" smtClean="0">
                          <a:solidFill>
                            <a:schemeClr val="tx1"/>
                          </a:solidFill>
                          <a:latin typeface="Times New Roman" pitchFamily="18" charset="0"/>
                          <a:ea typeface="+mn-ea"/>
                          <a:cs typeface="Times New Roman" pitchFamily="18" charset="0"/>
                        </a:rPr>
                        <a:t>For scan line 2</a:t>
                      </a:r>
                    </a:p>
                    <a:p>
                      <a:pPr eaLnBrk="1" hangingPunct="1">
                        <a:lnSpc>
                          <a:spcPct val="90000"/>
                        </a:lnSpc>
                      </a:pPr>
                      <a:endParaRPr lang="en-US" altLang="ko-KR" sz="2400" b="1" kern="1200" dirty="0" smtClean="0">
                        <a:solidFill>
                          <a:schemeClr val="tx1"/>
                        </a:solidFill>
                        <a:latin typeface="Times New Roman" pitchFamily="18" charset="0"/>
                        <a:ea typeface="+mn-ea"/>
                        <a:cs typeface="Times New Roman" pitchFamily="18" charset="0"/>
                      </a:endParaRPr>
                    </a:p>
                    <a:p>
                      <a:pPr eaLnBrk="1" hangingPunct="1">
                        <a:lnSpc>
                          <a:spcPct val="90000"/>
                        </a:lnSpc>
                      </a:pPr>
                      <a:r>
                        <a:rPr lang="en-US" altLang="ko-KR" sz="2400" b="1" dirty="0" smtClean="0">
                          <a:solidFill>
                            <a:srgbClr val="FF0000"/>
                          </a:solidFill>
                          <a:latin typeface="Times New Roman" pitchFamily="18" charset="0"/>
                          <a:cs typeface="Times New Roman" pitchFamily="18" charset="0"/>
                        </a:rPr>
                        <a:t>Active Edge list:</a:t>
                      </a:r>
                      <a:r>
                        <a:rPr lang="en-US" altLang="ko-KR" sz="2400" b="1" baseline="0" dirty="0" smtClean="0">
                          <a:solidFill>
                            <a:srgbClr val="FF0000"/>
                          </a:solidFill>
                          <a:latin typeface="Times New Roman" pitchFamily="18" charset="0"/>
                          <a:cs typeface="Times New Roman" pitchFamily="18" charset="0"/>
                        </a:rPr>
                        <a:t>  </a:t>
                      </a:r>
                      <a:r>
                        <a:rPr lang="en-US" altLang="ko-KR" sz="2400" kern="1200" dirty="0" smtClean="0">
                          <a:solidFill>
                            <a:schemeClr val="tx1"/>
                          </a:solidFill>
                          <a:latin typeface="Times New Roman" pitchFamily="18" charset="0"/>
                          <a:ea typeface="+mn-ea"/>
                          <a:cs typeface="Times New Roman" pitchFamily="18" charset="0"/>
                        </a:rPr>
                        <a:t>AD, EH, BC, and FG</a:t>
                      </a:r>
                    </a:p>
                    <a:p>
                      <a:pPr eaLnBrk="1" hangingPunct="1">
                        <a:lnSpc>
                          <a:spcPct val="90000"/>
                        </a:lnSpc>
                      </a:pPr>
                      <a:endParaRPr lang="en-US" altLang="ko-KR" sz="2400" kern="1200" dirty="0" smtClean="0">
                        <a:solidFill>
                          <a:schemeClr val="tx1"/>
                        </a:solidFill>
                        <a:latin typeface="Times New Roman" pitchFamily="18" charset="0"/>
                        <a:ea typeface="+mn-ea"/>
                        <a:cs typeface="Times New Roman" pitchFamily="18" charset="0"/>
                      </a:endParaRPr>
                    </a:p>
                    <a:p>
                      <a:pPr eaLnBrk="1" hangingPunct="1">
                        <a:lnSpc>
                          <a:spcPct val="90000"/>
                        </a:lnSpc>
                      </a:pPr>
                      <a:r>
                        <a:rPr lang="en-US" altLang="ko-KR" sz="2000" kern="1200" dirty="0" smtClean="0">
                          <a:solidFill>
                            <a:schemeClr val="tx1"/>
                          </a:solidFill>
                          <a:latin typeface="Times New Roman" pitchFamily="18" charset="0"/>
                          <a:ea typeface="+mn-ea"/>
                          <a:cs typeface="Times New Roman" pitchFamily="18" charset="0"/>
                        </a:rPr>
                        <a:t>Between AD and EH, only the flag for S1 is on therefore No depth calculations are necessary. Intensity for surface S1 is entered into the frame buffer</a:t>
                      </a:r>
                    </a:p>
                    <a:p>
                      <a:pPr eaLnBrk="1" hangingPunct="1">
                        <a:lnSpc>
                          <a:spcPct val="90000"/>
                        </a:lnSpc>
                      </a:pPr>
                      <a:endParaRPr lang="en-US" altLang="ko-KR" sz="2000" kern="1200" dirty="0" smtClean="0">
                        <a:solidFill>
                          <a:schemeClr val="tx1"/>
                        </a:solidFill>
                        <a:latin typeface="Times New Roman" pitchFamily="18" charset="0"/>
                        <a:ea typeface="+mn-ea"/>
                        <a:cs typeface="Times New Roman" pitchFamily="18" charset="0"/>
                      </a:endParaRPr>
                    </a:p>
                    <a:p>
                      <a:pPr eaLnBrk="1" hangingPunct="1">
                        <a:lnSpc>
                          <a:spcPct val="90000"/>
                        </a:lnSpc>
                      </a:pPr>
                      <a:r>
                        <a:rPr lang="en-US" altLang="ko-KR" sz="2000" kern="1200" dirty="0" smtClean="0">
                          <a:solidFill>
                            <a:schemeClr val="tx1"/>
                          </a:solidFill>
                          <a:latin typeface="Times New Roman" pitchFamily="18" charset="0"/>
                          <a:ea typeface="+mn-ea"/>
                          <a:cs typeface="Times New Roman" pitchFamily="18" charset="0"/>
                        </a:rPr>
                        <a:t>Between EH and BC, the flags for both surfaces are on Depth calculation is needed. Depth of S1 is less therefore Intensities for S1 are loaded into the refresh buffer until BC</a:t>
                      </a:r>
                    </a:p>
                    <a:p>
                      <a:pPr eaLnBrk="1" hangingPunct="1">
                        <a:lnSpc>
                          <a:spcPct val="90000"/>
                        </a:lnSpc>
                      </a:pPr>
                      <a:endParaRPr lang="en-US" altLang="ko-KR" sz="2000" kern="1200" dirty="0" smtClean="0">
                        <a:solidFill>
                          <a:schemeClr val="tx1"/>
                        </a:solidFill>
                        <a:latin typeface="Times New Roman" pitchFamily="18" charset="0"/>
                        <a:ea typeface="+mn-ea"/>
                        <a:cs typeface="Times New Roman" pitchFamily="18" charset="0"/>
                      </a:endParaRPr>
                    </a:p>
                    <a:p>
                      <a:pPr eaLnBrk="1" hangingPunct="1">
                        <a:lnSpc>
                          <a:spcPct val="90000"/>
                        </a:lnSpc>
                      </a:pPr>
                      <a:r>
                        <a:rPr lang="en-US" altLang="ko-KR" sz="2000" kern="1200" dirty="0" smtClean="0">
                          <a:solidFill>
                            <a:schemeClr val="tx1"/>
                          </a:solidFill>
                          <a:latin typeface="Times New Roman" pitchFamily="18" charset="0"/>
                          <a:ea typeface="+mn-ea"/>
                          <a:cs typeface="Times New Roman" pitchFamily="18" charset="0"/>
                        </a:rPr>
                        <a:t>Between BC and FG , only the flag for S2 is on     therefore No depth calculations are necessary. Intensity for surface S2 is entered into the frame buffer</a:t>
                      </a:r>
                    </a:p>
                    <a:p>
                      <a:pPr marL="457200" marR="0" lvl="1" indent="0" algn="l" defTabSz="914400" rtl="0" eaLnBrk="1" fontAlgn="auto" latinLnBrk="0" hangingPunct="1">
                        <a:lnSpc>
                          <a:spcPct val="90000"/>
                        </a:lnSpc>
                        <a:spcBef>
                          <a:spcPts val="0"/>
                        </a:spcBef>
                        <a:spcAft>
                          <a:spcPts val="0"/>
                        </a:spcAft>
                        <a:buClrTx/>
                        <a:buSzTx/>
                        <a:buFontTx/>
                        <a:buNone/>
                        <a:tabLst/>
                        <a:defRPr/>
                      </a:pPr>
                      <a:r>
                        <a:rPr lang="en-US" altLang="ko-KR" sz="2000" kern="1200" dirty="0" smtClean="0">
                          <a:solidFill>
                            <a:schemeClr val="tx1"/>
                          </a:solidFill>
                          <a:latin typeface="Times New Roman" pitchFamily="18" charset="0"/>
                          <a:ea typeface="+mn-ea"/>
                          <a:cs typeface="Times New Roman" pitchFamily="18" charset="0"/>
                        </a:rPr>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altLang="ko-KR" sz="2000" kern="1200" dirty="0" smtClean="0">
                        <a:solidFill>
                          <a:schemeClr val="tx1"/>
                        </a:solidFill>
                        <a:latin typeface="Times New Roman" pitchFamily="18" charset="0"/>
                        <a:ea typeface="+mn-ea"/>
                        <a:cs typeface="Times New Roman" pitchFamily="18" charset="0"/>
                      </a:endParaRPr>
                    </a:p>
                    <a:p>
                      <a:r>
                        <a:rPr lang="en-US" dirty="0" smtClean="0"/>
                        <a:t> </a:t>
                      </a:r>
                      <a:endParaRPr lang="en-US" dirty="0"/>
                    </a:p>
                  </a:txBody>
                  <a:tcPr/>
                </a:tc>
              </a:tr>
            </a:tbl>
          </a:graphicData>
        </a:graphic>
      </p:graphicFrame>
      <p:sp>
        <p:nvSpPr>
          <p:cNvPr id="7" name="Rectangle 3"/>
          <p:cNvSpPr txBox="1">
            <a:spLocks noChangeArrowheads="1"/>
          </p:cNvSpPr>
          <p:nvPr/>
        </p:nvSpPr>
        <p:spPr>
          <a:xfrm>
            <a:off x="304800" y="152400"/>
            <a:ext cx="8382000"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40000"/>
              </a:lnSpc>
            </a:pPr>
            <a:endParaRPr lang="en-US" altLang="ko-KR" sz="3000"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146198"/>
            <a:ext cx="2807619" cy="290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898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63863519"/>
              </p:ext>
            </p:extLst>
          </p:nvPr>
        </p:nvGraphicFramePr>
        <p:xfrm>
          <a:off x="304800" y="457200"/>
          <a:ext cx="5943600" cy="5562600"/>
        </p:xfrm>
        <a:graphic>
          <a:graphicData uri="http://schemas.openxmlformats.org/drawingml/2006/table">
            <a:tbl>
              <a:tblPr firstRow="1" bandRow="1">
                <a:tableStyleId>{5940675A-B579-460E-94D1-54222C63F5DA}</a:tableStyleId>
              </a:tblPr>
              <a:tblGrid>
                <a:gridCol w="5943600"/>
              </a:tblGrid>
              <a:tr h="5562600">
                <a:tc>
                  <a:txBody>
                    <a:bodyPr/>
                    <a:lstStyle/>
                    <a:p>
                      <a:pPr eaLnBrk="1" hangingPunct="1">
                        <a:lnSpc>
                          <a:spcPct val="90000"/>
                        </a:lnSpc>
                      </a:pPr>
                      <a:r>
                        <a:rPr lang="en-US" altLang="ko-KR" sz="2400" b="1" u="sng" kern="1200" dirty="0" smtClean="0">
                          <a:solidFill>
                            <a:schemeClr val="tx1"/>
                          </a:solidFill>
                          <a:latin typeface="Times New Roman" pitchFamily="18" charset="0"/>
                          <a:ea typeface="+mn-ea"/>
                          <a:cs typeface="Times New Roman" pitchFamily="18" charset="0"/>
                        </a:rPr>
                        <a:t>For scan line  3</a:t>
                      </a:r>
                    </a:p>
                    <a:p>
                      <a:pPr eaLnBrk="1" hangingPunct="1">
                        <a:lnSpc>
                          <a:spcPct val="90000"/>
                        </a:lnSpc>
                      </a:pPr>
                      <a:endParaRPr lang="en-US" altLang="ko-KR" sz="2400" kern="1200" dirty="0" smtClean="0">
                        <a:solidFill>
                          <a:schemeClr val="tx1"/>
                        </a:solidFill>
                        <a:latin typeface="Times New Roman" pitchFamily="18" charset="0"/>
                        <a:ea typeface="+mn-ea"/>
                        <a:cs typeface="Times New Roman" pitchFamily="18" charset="0"/>
                      </a:endParaRPr>
                    </a:p>
                    <a:p>
                      <a:pPr lvl="1" eaLnBrk="1" hangingPunct="1">
                        <a:lnSpc>
                          <a:spcPct val="90000"/>
                        </a:lnSpc>
                      </a:pPr>
                      <a:r>
                        <a:rPr lang="en-US" altLang="ko-KR" sz="2400" kern="1200" dirty="0" smtClean="0">
                          <a:solidFill>
                            <a:schemeClr val="tx1"/>
                          </a:solidFill>
                          <a:latin typeface="Times New Roman" pitchFamily="18" charset="0"/>
                          <a:ea typeface="+mn-ea"/>
                          <a:cs typeface="Times New Roman" pitchFamily="18" charset="0"/>
                        </a:rPr>
                        <a:t> </a:t>
                      </a:r>
                      <a:r>
                        <a:rPr lang="en-US" altLang="ko-KR" sz="2400" b="1" dirty="0" smtClean="0">
                          <a:solidFill>
                            <a:srgbClr val="FF0000"/>
                          </a:solidFill>
                          <a:latin typeface="Times New Roman" pitchFamily="18" charset="0"/>
                          <a:cs typeface="Times New Roman" pitchFamily="18" charset="0"/>
                        </a:rPr>
                        <a:t>Active Edge list:</a:t>
                      </a:r>
                      <a:r>
                        <a:rPr lang="en-US" altLang="ko-KR" sz="2400" b="1" baseline="0" dirty="0" smtClean="0">
                          <a:solidFill>
                            <a:srgbClr val="FF0000"/>
                          </a:solidFill>
                          <a:latin typeface="Times New Roman" pitchFamily="18" charset="0"/>
                          <a:cs typeface="Times New Roman" pitchFamily="18" charset="0"/>
                        </a:rPr>
                        <a:t>  </a:t>
                      </a:r>
                      <a:r>
                        <a:rPr lang="en-US" altLang="ko-KR" sz="2400" kern="1200" dirty="0" smtClean="0">
                          <a:solidFill>
                            <a:schemeClr val="tx1"/>
                          </a:solidFill>
                          <a:latin typeface="Times New Roman" pitchFamily="18" charset="0"/>
                          <a:ea typeface="+mn-ea"/>
                          <a:cs typeface="Times New Roman" pitchFamily="18" charset="0"/>
                        </a:rPr>
                        <a:t>AD, EH, BC, and FG</a:t>
                      </a:r>
                    </a:p>
                    <a:p>
                      <a:pPr marL="457200" marR="0" lvl="1" indent="0" algn="l" defTabSz="914400" rtl="0" eaLnBrk="1" fontAlgn="auto" latinLnBrk="0" hangingPunct="1">
                        <a:lnSpc>
                          <a:spcPct val="90000"/>
                        </a:lnSpc>
                        <a:spcBef>
                          <a:spcPts val="0"/>
                        </a:spcBef>
                        <a:spcAft>
                          <a:spcPts val="0"/>
                        </a:spcAft>
                        <a:buClrTx/>
                        <a:buSzTx/>
                        <a:buFontTx/>
                        <a:buNone/>
                        <a:tabLst/>
                        <a:defRPr/>
                      </a:pPr>
                      <a:endParaRPr lang="en-US" altLang="ko-KR" sz="2000" kern="1200" dirty="0" smtClean="0">
                        <a:solidFill>
                          <a:schemeClr val="tx1"/>
                        </a:solidFill>
                        <a:latin typeface="Times New Roman" pitchFamily="18" charset="0"/>
                        <a:ea typeface="+mn-ea"/>
                        <a:cs typeface="Times New Roman" pitchFamily="18" charset="0"/>
                      </a:endParaRPr>
                    </a:p>
                    <a:p>
                      <a:pPr marL="457200" marR="0" lvl="1" indent="0" algn="l" defTabSz="914400" rtl="0" eaLnBrk="1" fontAlgn="auto" latinLnBrk="0" hangingPunct="1">
                        <a:lnSpc>
                          <a:spcPct val="90000"/>
                        </a:lnSpc>
                        <a:spcBef>
                          <a:spcPts val="0"/>
                        </a:spcBef>
                        <a:spcAft>
                          <a:spcPts val="0"/>
                        </a:spcAft>
                        <a:buClrTx/>
                        <a:buSzTx/>
                        <a:buFontTx/>
                        <a:buNone/>
                        <a:tabLst/>
                        <a:defRPr/>
                      </a:pPr>
                      <a:r>
                        <a:rPr lang="en-US" altLang="ko-KR" sz="2000" b="1" i="1" kern="1200" dirty="0" smtClean="0">
                          <a:solidFill>
                            <a:srgbClr val="0070C0"/>
                          </a:solidFill>
                          <a:latin typeface="Times New Roman" pitchFamily="18" charset="0"/>
                          <a:ea typeface="+mn-ea"/>
                          <a:cs typeface="Times New Roman" pitchFamily="18" charset="0"/>
                        </a:rPr>
                        <a:t>Active Edge list  of  scan line 2 and scan</a:t>
                      </a:r>
                      <a:r>
                        <a:rPr lang="en-US" altLang="ko-KR" sz="2000" b="1" i="1" kern="1200" baseline="0" dirty="0" smtClean="0">
                          <a:solidFill>
                            <a:srgbClr val="0070C0"/>
                          </a:solidFill>
                          <a:latin typeface="Times New Roman" pitchFamily="18" charset="0"/>
                          <a:ea typeface="+mn-ea"/>
                          <a:cs typeface="Times New Roman" pitchFamily="18" charset="0"/>
                        </a:rPr>
                        <a:t> line 3  is  s</a:t>
                      </a:r>
                      <a:r>
                        <a:rPr lang="en-US" altLang="ko-KR" sz="2000" b="1" i="1" kern="1200" dirty="0" smtClean="0">
                          <a:solidFill>
                            <a:srgbClr val="0070C0"/>
                          </a:solidFill>
                          <a:latin typeface="Times New Roman" pitchFamily="18" charset="0"/>
                          <a:ea typeface="+mn-ea"/>
                          <a:cs typeface="Times New Roman" pitchFamily="18" charset="0"/>
                        </a:rPr>
                        <a:t>ame </a:t>
                      </a:r>
                      <a:r>
                        <a:rPr lang="en-US" altLang="ko-KR" sz="2000" b="1" i="1" kern="1200" baseline="0" dirty="0" smtClean="0">
                          <a:solidFill>
                            <a:srgbClr val="0070C0"/>
                          </a:solidFill>
                          <a:latin typeface="Times New Roman" pitchFamily="18" charset="0"/>
                          <a:ea typeface="+mn-ea"/>
                          <a:cs typeface="Times New Roman" pitchFamily="18" charset="0"/>
                        </a:rPr>
                        <a:t> </a:t>
                      </a:r>
                      <a:r>
                        <a:rPr lang="en-US" altLang="ko-KR" b="1" i="1" dirty="0" smtClean="0">
                          <a:solidFill>
                            <a:srgbClr val="0070C0"/>
                          </a:solidFill>
                          <a:latin typeface="Times New Roman" pitchFamily="18" charset="0"/>
                          <a:cs typeface="Times New Roman" pitchFamily="18" charset="0"/>
                        </a:rPr>
                        <a:t> there</a:t>
                      </a:r>
                      <a:r>
                        <a:rPr lang="en-US" altLang="ko-KR" b="1" i="1" baseline="0" dirty="0" smtClean="0">
                          <a:solidFill>
                            <a:srgbClr val="0070C0"/>
                          </a:solidFill>
                          <a:latin typeface="Times New Roman" pitchFamily="18" charset="0"/>
                          <a:cs typeface="Times New Roman" pitchFamily="18" charset="0"/>
                        </a:rPr>
                        <a:t>fore t</a:t>
                      </a:r>
                      <a:r>
                        <a:rPr lang="en-US" altLang="ko-KR" b="1" i="1" dirty="0" smtClean="0">
                          <a:solidFill>
                            <a:srgbClr val="0070C0"/>
                          </a:solidFill>
                          <a:latin typeface="Times New Roman" pitchFamily="18" charset="0"/>
                          <a:cs typeface="Times New Roman" pitchFamily="18" charset="0"/>
                        </a:rPr>
                        <a:t>ake advantage of coherence </a:t>
                      </a:r>
                    </a:p>
                    <a:p>
                      <a:pPr lvl="1" eaLnBrk="1" hangingPunct="1">
                        <a:lnSpc>
                          <a:spcPct val="90000"/>
                        </a:lnSpc>
                      </a:pPr>
                      <a:endParaRPr lang="en-US" altLang="ko-KR" b="1" i="1" dirty="0" smtClean="0">
                        <a:solidFill>
                          <a:srgbClr val="FF0000"/>
                        </a:solidFill>
                      </a:endParaRPr>
                    </a:p>
                    <a:p>
                      <a:pPr lvl="1" eaLnBrk="1" hangingPunct="1">
                        <a:lnSpc>
                          <a:spcPct val="90000"/>
                        </a:lnSpc>
                      </a:pPr>
                      <a:r>
                        <a:rPr lang="en-US" altLang="ko-KR" dirty="0" smtClean="0"/>
                        <a:t> </a:t>
                      </a:r>
                      <a:r>
                        <a:rPr lang="en-US" altLang="ko-KR" sz="2000" kern="1200" dirty="0" smtClean="0">
                          <a:solidFill>
                            <a:schemeClr val="tx1"/>
                          </a:solidFill>
                          <a:latin typeface="Times New Roman" pitchFamily="18" charset="0"/>
                          <a:ea typeface="+mn-ea"/>
                          <a:cs typeface="Times New Roman" pitchFamily="18" charset="0"/>
                        </a:rPr>
                        <a:t>  </a:t>
                      </a:r>
                    </a:p>
                    <a:p>
                      <a:pPr lvl="0" hangingPunct="0"/>
                      <a:r>
                        <a:rPr lang="en-US" altLang="ko-KR" sz="2000" b="1" i="1" u="sng" dirty="0" smtClean="0">
                          <a:solidFill>
                            <a:srgbClr val="0070C0"/>
                          </a:solidFill>
                          <a:latin typeface="Times New Roman" pitchFamily="18" charset="0"/>
                          <a:cs typeface="Times New Roman" pitchFamily="18" charset="0"/>
                        </a:rPr>
                        <a:t>Coherence  </a:t>
                      </a:r>
                      <a:r>
                        <a:rPr lang="en-US" sz="2000" dirty="0" smtClean="0">
                          <a:latin typeface="Times New Roman" pitchFamily="18" charset="0"/>
                          <a:cs typeface="Times New Roman" pitchFamily="18" charset="0"/>
                        </a:rPr>
                        <a:t>Making use of the results calculated for one part of the scene or image for other nearby parts. Coherence is the result of local similarity </a:t>
                      </a:r>
                    </a:p>
                    <a:p>
                      <a:r>
                        <a:rPr lang="en-US" sz="2000" dirty="0" smtClean="0">
                          <a:latin typeface="Times New Roman" pitchFamily="18" charset="0"/>
                          <a:cs typeface="Times New Roman" pitchFamily="18" charset="0"/>
                        </a:rPr>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altLang="ko-KR" sz="2000" kern="1200" dirty="0" smtClean="0">
                        <a:solidFill>
                          <a:schemeClr val="tx1"/>
                        </a:solidFill>
                        <a:latin typeface="Times New Roman" pitchFamily="18" charset="0"/>
                        <a:ea typeface="+mn-ea"/>
                        <a:cs typeface="Times New Roman" pitchFamily="18" charset="0"/>
                      </a:endParaRPr>
                    </a:p>
                    <a:p>
                      <a:r>
                        <a:rPr lang="en-US" dirty="0" smtClean="0"/>
                        <a:t> </a:t>
                      </a:r>
                      <a:endParaRPr lang="en-US" dirty="0"/>
                    </a:p>
                  </a:txBody>
                  <a:tcPr/>
                </a:tc>
              </a:tr>
            </a:tbl>
          </a:graphicData>
        </a:graphic>
      </p:graphicFrame>
      <p:sp>
        <p:nvSpPr>
          <p:cNvPr id="7" name="Rectangle 3"/>
          <p:cNvSpPr txBox="1">
            <a:spLocks noChangeArrowheads="1"/>
          </p:cNvSpPr>
          <p:nvPr/>
        </p:nvSpPr>
        <p:spPr>
          <a:xfrm>
            <a:off x="304800" y="152400"/>
            <a:ext cx="8382000"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40000"/>
              </a:lnSpc>
            </a:pPr>
            <a:endParaRPr lang="en-US" altLang="ko-KR" sz="3000"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146198"/>
            <a:ext cx="2807619" cy="290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0545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218" y="1259006"/>
            <a:ext cx="8229600" cy="1524000"/>
          </a:xfrm>
        </p:spPr>
        <p:txBody>
          <a:bodyPr>
            <a:noAutofit/>
          </a:bodyPr>
          <a:lstStyle/>
          <a:p>
            <a:pPr>
              <a:buFont typeface="Wingdings" pitchFamily="2" charset="2"/>
              <a:buChar char="ü"/>
            </a:pPr>
            <a:r>
              <a:rPr lang="en-US" sz="2400" dirty="0" smtClean="0">
                <a:latin typeface="Times New Roman" pitchFamily="18" charset="0"/>
                <a:cs typeface="Times New Roman" pitchFamily="18" charset="0"/>
              </a:rPr>
              <a:t>Use </a:t>
            </a:r>
            <a:r>
              <a:rPr lang="en-US" sz="2400" dirty="0">
                <a:latin typeface="Times New Roman" pitchFamily="18" charset="0"/>
                <a:cs typeface="Times New Roman" pitchFamily="18" charset="0"/>
              </a:rPr>
              <a:t>"divide and conquer" and "area coherence" </a:t>
            </a:r>
            <a:endParaRPr lang="en-US" sz="2400" dirty="0" smtClean="0">
              <a:latin typeface="Times New Roman" pitchFamily="18" charset="0"/>
              <a:cs typeface="Times New Roman" pitchFamily="18" charset="0"/>
            </a:endParaRPr>
          </a:p>
          <a:p>
            <a:pPr>
              <a:buFont typeface="Wingdings" pitchFamily="2" charset="2"/>
              <a:buChar char="ü"/>
            </a:pPr>
            <a:r>
              <a:rPr lang="en-US" sz="2400" dirty="0" smtClean="0">
                <a:latin typeface="Times New Roman" pitchFamily="18" charset="0"/>
                <a:cs typeface="Times New Roman" pitchFamily="18" charset="0"/>
              </a:rPr>
              <a:t>Recursively </a:t>
            </a:r>
            <a:r>
              <a:rPr lang="en-US" sz="2400" dirty="0">
                <a:latin typeface="Times New Roman" pitchFamily="18" charset="0"/>
                <a:cs typeface="Times New Roman" pitchFamily="18" charset="0"/>
              </a:rPr>
              <a:t>subdivide the projection plane image until a decision can be </a:t>
            </a:r>
            <a:r>
              <a:rPr lang="en-US" sz="2400" dirty="0" smtClean="0">
                <a:latin typeface="Times New Roman" pitchFamily="18" charset="0"/>
                <a:cs typeface="Times New Roman" pitchFamily="18" charset="0"/>
              </a:rPr>
              <a:t>made</a:t>
            </a:r>
          </a:p>
        </p:txBody>
      </p:sp>
      <p:sp>
        <p:nvSpPr>
          <p:cNvPr id="4" name="Rectangle 3"/>
          <p:cNvSpPr/>
          <p:nvPr/>
        </p:nvSpPr>
        <p:spPr>
          <a:xfrm>
            <a:off x="381000" y="304800"/>
            <a:ext cx="8534400"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2400" b="1" dirty="0">
                <a:solidFill>
                  <a:srgbClr val="002060"/>
                </a:solidFill>
                <a:latin typeface="Times New Roman" pitchFamily="18" charset="0"/>
                <a:cs typeface="Times New Roman" pitchFamily="18" charset="0"/>
              </a:rPr>
              <a:t>Area Subdivision Algorithms (   Warnock's Algorithm </a:t>
            </a:r>
            <a:r>
              <a:rPr lang="en-US" sz="2400" b="1" dirty="0" smtClean="0">
                <a:solidFill>
                  <a:srgbClr val="002060"/>
                </a:solidFill>
                <a:latin typeface="Times New Roman" pitchFamily="18" charset="0"/>
                <a:cs typeface="Times New Roman" pitchFamily="18" charset="0"/>
              </a:rPr>
              <a:t>) </a:t>
            </a:r>
            <a:endParaRPr lang="en-US" sz="2400" dirty="0"/>
          </a:p>
        </p:txBody>
      </p:sp>
    </p:spTree>
    <p:extLst>
      <p:ext uri="{BB962C8B-B14F-4D97-AF65-F5344CB8AC3E}">
        <p14:creationId xmlns:p14="http://schemas.microsoft.com/office/powerpoint/2010/main" val="3532900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6618" y="457200"/>
            <a:ext cx="8229600" cy="1066800"/>
          </a:xfrm>
        </p:spPr>
        <p:txBody>
          <a:bodyPr/>
          <a:lstStyle/>
          <a:p>
            <a:pPr marL="0" indent="0">
              <a:buNone/>
            </a:pPr>
            <a:r>
              <a:rPr lang="en-US" sz="2000" dirty="0" smtClean="0">
                <a:latin typeface="Times New Roman" pitchFamily="18" charset="0"/>
                <a:cs typeface="Times New Roman" pitchFamily="18" charset="0"/>
              </a:rPr>
              <a:t>First of all we will start will AOI such that it contains all the polygons of the image then </a:t>
            </a:r>
            <a:r>
              <a:rPr lang="en-US" sz="2000" dirty="0">
                <a:latin typeface="Times New Roman" pitchFamily="18" charset="0"/>
                <a:cs typeface="Times New Roman" pitchFamily="18" charset="0"/>
              </a:rPr>
              <a:t>we will subdivide the area into 4 equal parts  </a:t>
            </a:r>
            <a:r>
              <a:rPr lang="en-US" sz="2000" dirty="0" smtClean="0">
                <a:latin typeface="Times New Roman" pitchFamily="18" charset="0"/>
                <a:cs typeface="Times New Roman" pitchFamily="18" charset="0"/>
              </a:rPr>
              <a:t>and continue the subdivision until Area belong to one of the following  : </a:t>
            </a:r>
          </a:p>
          <a:p>
            <a:pPr marL="0" indent="0">
              <a:buNone/>
            </a:pPr>
            <a:endParaRPr lang="en-US" dirty="0"/>
          </a:p>
        </p:txBody>
      </p:sp>
      <p:sp>
        <p:nvSpPr>
          <p:cNvPr id="4" name="Rectangle 3"/>
          <p:cNvSpPr/>
          <p:nvPr/>
        </p:nvSpPr>
        <p:spPr>
          <a:xfrm>
            <a:off x="195618" y="2133600"/>
            <a:ext cx="8610600" cy="2862322"/>
          </a:xfrm>
          <a:prstGeom prst="rect">
            <a:avLst/>
          </a:prstGeom>
        </p:spPr>
        <p:txBody>
          <a:bodyPr wrap="square">
            <a:spAutoFit/>
          </a:bodyPr>
          <a:lstStyle/>
          <a:p>
            <a:pPr marL="457200" indent="-457200">
              <a:buAutoNum type="arabicPeriod"/>
            </a:pPr>
            <a:r>
              <a:rPr lang="en-US" sz="2000" b="1" dirty="0" smtClean="0">
                <a:latin typeface="Times New Roman" pitchFamily="18" charset="0"/>
                <a:cs typeface="Times New Roman" pitchFamily="18" charset="0"/>
              </a:rPr>
              <a:t>Surrounding    : </a:t>
            </a:r>
            <a:r>
              <a:rPr lang="en-US" sz="2000" dirty="0">
                <a:latin typeface="Times New Roman" pitchFamily="18" charset="0"/>
                <a:cs typeface="Times New Roman" pitchFamily="18" charset="0"/>
              </a:rPr>
              <a:t>Fill the area with the intensity value of the surrounding </a:t>
            </a:r>
            <a:r>
              <a:rPr lang="en-US" sz="2000" dirty="0" smtClean="0">
                <a:latin typeface="Times New Roman" pitchFamily="18" charset="0"/>
                <a:cs typeface="Times New Roman" pitchFamily="18" charset="0"/>
              </a:rPr>
              <a:t>polygon</a:t>
            </a: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0769" y="3429000"/>
            <a:ext cx="179070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9957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09600"/>
            <a:ext cx="7848600" cy="4524315"/>
          </a:xfrm>
          <a:prstGeom prst="rect">
            <a:avLst/>
          </a:prstGeom>
        </p:spPr>
        <p:txBody>
          <a:bodyPr wrap="square">
            <a:spAutoFit/>
          </a:bodyPr>
          <a:lstStyle/>
          <a:p>
            <a:r>
              <a:rPr lang="en-US" b="1" dirty="0">
                <a:latin typeface="Times New Roman" pitchFamily="18" charset="0"/>
                <a:cs typeface="Times New Roman" pitchFamily="18" charset="0"/>
              </a:rPr>
              <a:t>2. Intersecting Or Contained </a:t>
            </a:r>
            <a:r>
              <a:rPr lang="en-US" b="1" dirty="0" smtClean="0">
                <a:latin typeface="Times New Roman" pitchFamily="18" charset="0"/>
                <a:cs typeface="Times New Roman" pitchFamily="18" charset="0"/>
              </a:rPr>
              <a:t>:  </a:t>
            </a:r>
            <a:r>
              <a:rPr lang="en-US" dirty="0">
                <a:latin typeface="Times New Roman" pitchFamily="18" charset="0"/>
                <a:cs typeface="Times New Roman" pitchFamily="18" charset="0"/>
              </a:rPr>
              <a:t>Fill the area with background intensity value and then scan convert the polygon </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endParaRPr lang="en-US" b="1" dirty="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endParaRPr lang="en-US" b="1" dirty="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3</a:t>
            </a:r>
            <a:r>
              <a:rPr lang="en-US" b="1" dirty="0">
                <a:latin typeface="Times New Roman" pitchFamily="18" charset="0"/>
                <a:cs typeface="Times New Roman" pitchFamily="18" charset="0"/>
              </a:rPr>
              <a:t>. Disjoint : </a:t>
            </a:r>
            <a:r>
              <a:rPr lang="en-US" dirty="0">
                <a:latin typeface="Times New Roman" pitchFamily="18" charset="0"/>
                <a:cs typeface="Times New Roman" pitchFamily="18" charset="0"/>
              </a:rPr>
              <a:t>Set intensity of pixels in the area to the background </a:t>
            </a:r>
            <a:r>
              <a:rPr lang="en-US" dirty="0" smtClean="0">
                <a:latin typeface="Times New Roman" pitchFamily="18" charset="0"/>
                <a:cs typeface="Times New Roman" pitchFamily="18" charset="0"/>
              </a:rPr>
              <a:t>value</a:t>
            </a: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0"/>
            <a:endParaRPr lang="en-US" dirty="0">
              <a:solidFill>
                <a:prstClr val="black"/>
              </a:solidFill>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16668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749" y="1385887"/>
            <a:ext cx="1619250"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4171890"/>
            <a:ext cx="2114550"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944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667000"/>
            <a:ext cx="4419600" cy="3241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1447800" y="304800"/>
            <a:ext cx="6553200" cy="868362"/>
          </a:xfrm>
        </p:spPr>
        <p:style>
          <a:lnRef idx="2">
            <a:schemeClr val="accent4"/>
          </a:lnRef>
          <a:fillRef idx="1">
            <a:schemeClr val="lt1"/>
          </a:fillRef>
          <a:effectRef idx="0">
            <a:schemeClr val="accent4"/>
          </a:effectRef>
          <a:fontRef idx="minor">
            <a:schemeClr val="dk1"/>
          </a:fontRef>
        </p:style>
        <p:txBody>
          <a:bodyPr>
            <a:normAutofit/>
          </a:bodyPr>
          <a:lstStyle/>
          <a:p>
            <a:r>
              <a:rPr lang="en-US" altLang="ko-KR" sz="3200" b="1" dirty="0" smtClean="0">
                <a:solidFill>
                  <a:srgbClr val="002060"/>
                </a:solidFill>
                <a:latin typeface="Times New Roman" pitchFamily="18" charset="0"/>
                <a:ea typeface="+mn-ea"/>
                <a:cs typeface="Times New Roman" pitchFamily="18" charset="0"/>
              </a:rPr>
              <a:t>Painter Algorithm (</a:t>
            </a:r>
            <a:r>
              <a:rPr lang="en-US" altLang="ko-KR" sz="3200" b="1" dirty="0" smtClean="0">
                <a:solidFill>
                  <a:srgbClr val="002060"/>
                </a:solidFill>
                <a:latin typeface="Times New Roman" pitchFamily="18" charset="0"/>
                <a:cs typeface="Times New Roman" pitchFamily="18" charset="0"/>
              </a:rPr>
              <a:t>Depth Sorting</a:t>
            </a:r>
            <a:r>
              <a:rPr lang="en-US" altLang="ko-KR" sz="3200" b="1" dirty="0" smtClean="0">
                <a:solidFill>
                  <a:srgbClr val="002060"/>
                </a:solidFill>
                <a:latin typeface="Times New Roman" pitchFamily="18" charset="0"/>
                <a:ea typeface="+mn-ea"/>
                <a:cs typeface="Times New Roman" pitchFamily="18" charset="0"/>
              </a:rPr>
              <a:t>) </a:t>
            </a:r>
            <a:endParaRPr lang="en-US" sz="3200" b="1" dirty="0">
              <a:solidFill>
                <a:srgbClr val="002060"/>
              </a:solidFill>
              <a:latin typeface="Times New Roman" pitchFamily="18" charset="0"/>
              <a:ea typeface="+mn-ea"/>
              <a:cs typeface="Times New Roman" pitchFamily="18" charset="0"/>
            </a:endParaRPr>
          </a:p>
        </p:txBody>
      </p:sp>
      <p:sp>
        <p:nvSpPr>
          <p:cNvPr id="6" name="Rectangle 5"/>
          <p:cNvSpPr/>
          <p:nvPr/>
        </p:nvSpPr>
        <p:spPr>
          <a:xfrm>
            <a:off x="214313" y="1524000"/>
            <a:ext cx="8548687" cy="769441"/>
          </a:xfrm>
          <a:prstGeom prst="rect">
            <a:avLst/>
          </a:prstGeom>
        </p:spPr>
        <p:txBody>
          <a:bodyPr wrap="square">
            <a:spAutoFit/>
          </a:bodyPr>
          <a:lstStyle/>
          <a:p>
            <a:pPr lvl="1">
              <a:lnSpc>
                <a:spcPct val="110000"/>
              </a:lnSpc>
            </a:pPr>
            <a:r>
              <a:rPr lang="en-US" altLang="ko-KR" sz="2000" b="1" dirty="0" smtClean="0"/>
              <a:t>Idea: Painter Creates the picture by drawing background scene elements before foreground ones </a:t>
            </a:r>
            <a:endParaRPr lang="en-US" altLang="ko-KR" sz="2000" dirty="0">
              <a:latin typeface="Times New Roman" pitchFamily="18" charset="0"/>
              <a:cs typeface="Times New Roman" pitchFamily="18" charset="0"/>
            </a:endParaRPr>
          </a:p>
        </p:txBody>
      </p:sp>
    </p:spTree>
    <p:extLst>
      <p:ext uri="{BB962C8B-B14F-4D97-AF65-F5344CB8AC3E}">
        <p14:creationId xmlns:p14="http://schemas.microsoft.com/office/powerpoint/2010/main" val="3372027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62200"/>
            <a:ext cx="4991100"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85800" y="381000"/>
            <a:ext cx="7620000" cy="1631216"/>
          </a:xfrm>
          <a:prstGeom prst="rect">
            <a:avLst/>
          </a:prstGeom>
        </p:spPr>
        <p:txBody>
          <a:bodyPr wrap="square">
            <a:spAutoFit/>
          </a:bodyPr>
          <a:lstStyle/>
          <a:p>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More than one polygon is  intersecting  ( contained  )   or   surrounding the area but  at least one of them is a surrounding polygon: -  If one of the surrounding polygons is in front of all the other polygons (by testing the z-coordinates at the corners of the area) then display the intensity value of the polygon; otherwise, keep subdividing</a:t>
            </a:r>
          </a:p>
        </p:txBody>
      </p:sp>
    </p:spTree>
    <p:extLst>
      <p:ext uri="{BB962C8B-B14F-4D97-AF65-F5344CB8AC3E}">
        <p14:creationId xmlns:p14="http://schemas.microsoft.com/office/powerpoint/2010/main" val="4147627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046400"/>
            <a:ext cx="4686726" cy="35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9864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066800"/>
            <a:ext cx="5107767"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0586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383" y="1371600"/>
            <a:ext cx="4623916"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41744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990600"/>
            <a:ext cx="5747657"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0847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661670236"/>
              </p:ext>
            </p:extLst>
          </p:nvPr>
        </p:nvGraphicFramePr>
        <p:xfrm>
          <a:off x="228600" y="152400"/>
          <a:ext cx="8763000" cy="6309360"/>
        </p:xfrm>
        <a:graphic>
          <a:graphicData uri="http://schemas.openxmlformats.org/drawingml/2006/table">
            <a:tbl>
              <a:tblPr firstRow="1" bandRow="1">
                <a:tableStyleId>{5940675A-B579-460E-94D1-54222C63F5DA}</a:tableStyleId>
              </a:tblPr>
              <a:tblGrid>
                <a:gridCol w="8763000"/>
              </a:tblGrid>
              <a:tr h="6248400">
                <a:tc>
                  <a:txBody>
                    <a:bodyPr/>
                    <a:lstStyle/>
                    <a:p>
                      <a:pPr lvl="0" hangingPunct="0"/>
                      <a:r>
                        <a:rPr lang="en-US" sz="2400" b="1" kern="1200" dirty="0" smtClean="0">
                          <a:solidFill>
                            <a:srgbClr val="FF0000"/>
                          </a:solidFill>
                          <a:effectLst/>
                          <a:latin typeface="Times New Roman" pitchFamily="18" charset="0"/>
                          <a:ea typeface="+mn-ea"/>
                          <a:cs typeface="Times New Roman" pitchFamily="18" charset="0"/>
                        </a:rPr>
                        <a:t>Visible-surface detection algorithms are broadly classified into 2 types</a:t>
                      </a:r>
                      <a:r>
                        <a:rPr lang="en-US" sz="2400" b="1" kern="1200" baseline="0" dirty="0" smtClean="0">
                          <a:solidFill>
                            <a:srgbClr val="FF0000"/>
                          </a:solidFill>
                          <a:effectLst/>
                          <a:latin typeface="Times New Roman" pitchFamily="18" charset="0"/>
                          <a:ea typeface="+mn-ea"/>
                          <a:cs typeface="Times New Roman" pitchFamily="18" charset="0"/>
                        </a:rPr>
                        <a:t> : </a:t>
                      </a:r>
                    </a:p>
                    <a:p>
                      <a:pPr lvl="0" hangingPunct="0"/>
                      <a:endParaRPr lang="en-US" sz="2000" b="1" kern="1200" dirty="0" smtClean="0">
                        <a:solidFill>
                          <a:schemeClr val="tx1"/>
                        </a:solidFill>
                        <a:effectLst/>
                        <a:latin typeface="Times New Roman" pitchFamily="18" charset="0"/>
                        <a:ea typeface="+mn-ea"/>
                        <a:cs typeface="Times New Roman" pitchFamily="18" charset="0"/>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000" kern="1200" dirty="0" smtClean="0">
                          <a:solidFill>
                            <a:schemeClr val="tx1"/>
                          </a:solidFill>
                          <a:effectLst/>
                          <a:latin typeface="Times New Roman" pitchFamily="18" charset="0"/>
                          <a:ea typeface="+mn-ea"/>
                          <a:cs typeface="Times New Roman" pitchFamily="18" charset="0"/>
                        </a:rPr>
                        <a:t> Image</a:t>
                      </a:r>
                      <a:r>
                        <a:rPr lang="en-US" sz="2000" kern="1200" baseline="0" dirty="0" smtClean="0">
                          <a:solidFill>
                            <a:schemeClr val="tx1"/>
                          </a:solidFill>
                          <a:effectLst/>
                          <a:latin typeface="Times New Roman" pitchFamily="18" charset="0"/>
                          <a:ea typeface="+mn-ea"/>
                          <a:cs typeface="Times New Roman" pitchFamily="18" charset="0"/>
                        </a:rPr>
                        <a:t> </a:t>
                      </a:r>
                      <a:r>
                        <a:rPr lang="en-US" sz="2000" kern="1200" dirty="0" smtClean="0">
                          <a:solidFill>
                            <a:schemeClr val="tx1"/>
                          </a:solidFill>
                          <a:effectLst/>
                          <a:latin typeface="Times New Roman" pitchFamily="18" charset="0"/>
                          <a:ea typeface="+mn-ea"/>
                          <a:cs typeface="Times New Roman" pitchFamily="18" charset="0"/>
                        </a:rPr>
                        <a:t>space methods </a:t>
                      </a:r>
                    </a:p>
                    <a:p>
                      <a:pPr marL="342900" indent="-342900">
                        <a:buFont typeface="+mj-lt"/>
                        <a:buAutoNum type="arabicPeriod"/>
                      </a:pPr>
                      <a:r>
                        <a:rPr lang="en-US" sz="2000" kern="1200" baseline="0" dirty="0" smtClean="0">
                          <a:solidFill>
                            <a:schemeClr val="tx1"/>
                          </a:solidFill>
                          <a:effectLst/>
                          <a:latin typeface="Times New Roman" pitchFamily="18" charset="0"/>
                          <a:ea typeface="+mn-ea"/>
                          <a:cs typeface="Times New Roman" pitchFamily="18" charset="0"/>
                        </a:rPr>
                        <a:t> </a:t>
                      </a:r>
                      <a:r>
                        <a:rPr lang="en-US" sz="2000" kern="1200" dirty="0" smtClean="0">
                          <a:solidFill>
                            <a:schemeClr val="tx1"/>
                          </a:solidFill>
                          <a:effectLst/>
                          <a:latin typeface="Times New Roman" pitchFamily="18" charset="0"/>
                          <a:ea typeface="+mn-ea"/>
                          <a:cs typeface="Times New Roman" pitchFamily="18" charset="0"/>
                        </a:rPr>
                        <a:t>Object </a:t>
                      </a:r>
                      <a:r>
                        <a:rPr lang="en-US" sz="2000" kern="1200" baseline="0" dirty="0" smtClean="0">
                          <a:solidFill>
                            <a:schemeClr val="tx1"/>
                          </a:solidFill>
                          <a:effectLst/>
                          <a:latin typeface="Times New Roman" pitchFamily="18" charset="0"/>
                          <a:ea typeface="+mn-ea"/>
                          <a:cs typeface="Times New Roman" pitchFamily="18" charset="0"/>
                        </a:rPr>
                        <a:t> </a:t>
                      </a:r>
                      <a:r>
                        <a:rPr lang="en-US" sz="2000" kern="1200" dirty="0" smtClean="0">
                          <a:solidFill>
                            <a:schemeClr val="tx1"/>
                          </a:solidFill>
                          <a:effectLst/>
                          <a:latin typeface="Times New Roman" pitchFamily="18" charset="0"/>
                          <a:ea typeface="+mn-ea"/>
                          <a:cs typeface="Times New Roman" pitchFamily="18" charset="0"/>
                        </a:rPr>
                        <a:t>space methods </a:t>
                      </a:r>
                    </a:p>
                    <a:p>
                      <a:endParaRPr lang="en-US" sz="2000" b="1" kern="1200" dirty="0" smtClean="0">
                        <a:solidFill>
                          <a:srgbClr val="0070C0"/>
                        </a:solidFill>
                        <a:effectLst/>
                        <a:latin typeface="Times New Roman" pitchFamily="18" charset="0"/>
                        <a:ea typeface="+mn-ea"/>
                        <a:cs typeface="Times New Roman" pitchFamily="18" charset="0"/>
                      </a:endParaRPr>
                    </a:p>
                    <a:p>
                      <a:r>
                        <a:rPr lang="en-US" sz="2000" b="1" kern="1200" dirty="0" smtClean="0">
                          <a:solidFill>
                            <a:srgbClr val="0070C0"/>
                          </a:solidFill>
                          <a:effectLst/>
                          <a:latin typeface="Times New Roman" pitchFamily="18" charset="0"/>
                          <a:ea typeface="+mn-ea"/>
                          <a:cs typeface="Times New Roman" pitchFamily="18" charset="0"/>
                        </a:rPr>
                        <a:t>Image Space methods</a:t>
                      </a:r>
                      <a:endParaRPr lang="en-US" sz="2000" b="0" kern="1200" dirty="0" smtClean="0">
                        <a:solidFill>
                          <a:srgbClr val="0070C0"/>
                        </a:solidFill>
                        <a:effectLst/>
                        <a:latin typeface="Times New Roman" pitchFamily="18" charset="0"/>
                        <a:ea typeface="+mn-ea"/>
                        <a:cs typeface="Times New Roman" pitchFamily="18" charset="0"/>
                      </a:endParaRPr>
                    </a:p>
                    <a:p>
                      <a:pPr marL="0" indent="0">
                        <a:buFont typeface="Wingdings" pitchFamily="2" charset="2"/>
                        <a:buNone/>
                      </a:pPr>
                      <a:r>
                        <a:rPr lang="en-US" sz="2000" kern="1200" dirty="0" smtClean="0">
                          <a:solidFill>
                            <a:schemeClr val="tx1"/>
                          </a:solidFill>
                          <a:effectLst/>
                          <a:latin typeface="Times New Roman" pitchFamily="18" charset="0"/>
                          <a:ea typeface="+mn-ea"/>
                          <a:cs typeface="Times New Roman" pitchFamily="18" charset="0"/>
                        </a:rPr>
                        <a:t>Visibility is determined point by point pixel by</a:t>
                      </a:r>
                      <a:r>
                        <a:rPr lang="en-US" sz="2000" kern="1200" baseline="0" dirty="0" smtClean="0">
                          <a:solidFill>
                            <a:schemeClr val="tx1"/>
                          </a:solidFill>
                          <a:effectLst/>
                          <a:latin typeface="Times New Roman" pitchFamily="18" charset="0"/>
                          <a:ea typeface="+mn-ea"/>
                          <a:cs typeface="Times New Roman" pitchFamily="18" charset="0"/>
                        </a:rPr>
                        <a:t>  pixel .</a:t>
                      </a:r>
                      <a:endParaRPr lang="en-US" sz="2000" kern="1200" dirty="0" smtClean="0">
                        <a:solidFill>
                          <a:schemeClr val="tx1"/>
                        </a:solidFill>
                        <a:effectLst/>
                        <a:latin typeface="Times New Roman" pitchFamily="18" charset="0"/>
                        <a:ea typeface="+mn-ea"/>
                        <a:cs typeface="Times New Roman" pitchFamily="18" charset="0"/>
                      </a:endParaRPr>
                    </a:p>
                    <a:p>
                      <a:pPr marL="0" indent="0">
                        <a:buFont typeface="Wingdings" pitchFamily="2" charset="2"/>
                        <a:buNone/>
                      </a:pPr>
                      <a:r>
                        <a:rPr lang="en-US" sz="2000" kern="1200" dirty="0" smtClean="0">
                          <a:solidFill>
                            <a:schemeClr val="tx1"/>
                          </a:solidFill>
                          <a:effectLst/>
                          <a:latin typeface="Times New Roman" pitchFamily="18" charset="0"/>
                          <a:ea typeface="+mn-ea"/>
                          <a:cs typeface="Times New Roman" pitchFamily="18" charset="0"/>
                        </a:rPr>
                        <a:t>Accuracy of the calculation is bounded by the display resolution. A change of display resolution requires re-calculation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Example</a:t>
                      </a:r>
                      <a:r>
                        <a:rPr lang="en-US" sz="2000" baseline="0" dirty="0" smtClean="0">
                          <a:latin typeface="Times New Roman" pitchFamily="18" charset="0"/>
                          <a:cs typeface="Times New Roman" pitchFamily="18" charset="0"/>
                        </a:rPr>
                        <a:t>   </a:t>
                      </a:r>
                      <a:r>
                        <a:rPr lang="en-US" sz="2000" b="1" kern="1200" dirty="0" smtClean="0">
                          <a:solidFill>
                            <a:schemeClr val="tx1"/>
                          </a:solidFill>
                          <a:effectLst/>
                          <a:latin typeface="Times New Roman" pitchFamily="18" charset="0"/>
                          <a:ea typeface="+mn-ea"/>
                          <a:cs typeface="Times New Roman" pitchFamily="18" charset="0"/>
                        </a:rPr>
                        <a:t>Z-Buffer </a:t>
                      </a:r>
                      <a:r>
                        <a:rPr lang="en-US" sz="2000" b="1" kern="1200" smtClean="0">
                          <a:solidFill>
                            <a:schemeClr val="tx1"/>
                          </a:solidFill>
                          <a:effectLst/>
                          <a:latin typeface="Times New Roman" pitchFamily="18" charset="0"/>
                          <a:ea typeface="+mn-ea"/>
                          <a:cs typeface="Times New Roman" pitchFamily="18" charset="0"/>
                        </a:rPr>
                        <a:t>, </a:t>
                      </a:r>
                      <a:r>
                        <a:rPr lang="en-US" sz="2000" b="1" kern="1200" smtClean="0">
                          <a:solidFill>
                            <a:schemeClr val="tx1"/>
                          </a:solidFill>
                          <a:effectLst/>
                          <a:latin typeface="Times New Roman" pitchFamily="18" charset="0"/>
                          <a:ea typeface="+mn-ea"/>
                          <a:cs typeface="Times New Roman" pitchFamily="18" charset="0"/>
                        </a:rPr>
                        <a:t>A-Buffer </a:t>
                      </a:r>
                      <a:r>
                        <a:rPr lang="en-US" sz="2000" b="1" kern="1200" dirty="0" smtClean="0">
                          <a:solidFill>
                            <a:schemeClr val="tx1"/>
                          </a:solidFill>
                          <a:effectLst/>
                          <a:latin typeface="Times New Roman" pitchFamily="18" charset="0"/>
                          <a:ea typeface="+mn-ea"/>
                          <a:cs typeface="Times New Roman" pitchFamily="18" charset="0"/>
                        </a:rPr>
                        <a:t>,</a:t>
                      </a:r>
                      <a:r>
                        <a:rPr lang="en-US" sz="2000" b="1" kern="1200" baseline="0" dirty="0" smtClean="0">
                          <a:solidFill>
                            <a:schemeClr val="tx1"/>
                          </a:solidFill>
                          <a:effectLst/>
                          <a:latin typeface="Times New Roman" pitchFamily="18" charset="0"/>
                          <a:ea typeface="+mn-ea"/>
                          <a:cs typeface="Times New Roman" pitchFamily="18" charset="0"/>
                        </a:rPr>
                        <a:t> </a:t>
                      </a:r>
                      <a:r>
                        <a:rPr lang="en-US" sz="2000" b="1" kern="1200" dirty="0" smtClean="0">
                          <a:solidFill>
                            <a:schemeClr val="tx1"/>
                          </a:solidFill>
                          <a:effectLst/>
                          <a:latin typeface="Times New Roman" pitchFamily="18" charset="0"/>
                          <a:ea typeface="+mn-ea"/>
                          <a:cs typeface="Times New Roman" pitchFamily="18" charset="0"/>
                        </a:rPr>
                        <a:t>Scan Line Method  </a:t>
                      </a:r>
                      <a:endParaRPr lang="en-US" sz="2000" dirty="0" smtClean="0">
                        <a:latin typeface="Times New Roman" pitchFamily="18" charset="0"/>
                        <a:cs typeface="Times New Roman" pitchFamily="18" charset="0"/>
                      </a:endParaRPr>
                    </a:p>
                    <a:p>
                      <a:r>
                        <a:rPr lang="en-US" sz="2000" b="1" kern="1200" dirty="0" smtClean="0">
                          <a:solidFill>
                            <a:schemeClr val="tx1"/>
                          </a:solidFill>
                          <a:effectLst/>
                          <a:latin typeface="Times New Roman" pitchFamily="18" charset="0"/>
                          <a:ea typeface="+mn-ea"/>
                          <a:cs typeface="Times New Roman" pitchFamily="18" charset="0"/>
                        </a:rPr>
                        <a:t> </a:t>
                      </a:r>
                    </a:p>
                    <a:p>
                      <a:r>
                        <a:rPr lang="en-US" sz="2000" b="1" dirty="0" smtClean="0">
                          <a:solidFill>
                            <a:srgbClr val="0070C0"/>
                          </a:solidFill>
                          <a:latin typeface="Times New Roman" pitchFamily="18" charset="0"/>
                          <a:cs typeface="Times New Roman" pitchFamily="18" charset="0"/>
                        </a:rPr>
                        <a:t>Object-space methods</a:t>
                      </a:r>
                    </a:p>
                    <a:p>
                      <a:r>
                        <a:rPr lang="en-US" sz="2000" dirty="0" smtClean="0">
                          <a:latin typeface="Times New Roman" pitchFamily="18" charset="0"/>
                          <a:cs typeface="Times New Roman" pitchFamily="18" charset="0"/>
                        </a:rPr>
                        <a:t>Compare objects and parts of objects to each other to determine which surfaces, as a whole, we should label as visible. </a:t>
                      </a:r>
                    </a:p>
                    <a:p>
                      <a:r>
                        <a:rPr lang="en-US" sz="2000" dirty="0" smtClean="0">
                          <a:latin typeface="Times New Roman" pitchFamily="18" charset="0"/>
                          <a:cs typeface="Times New Roman" pitchFamily="18" charset="0"/>
                        </a:rPr>
                        <a:t>Process is unrelated to display resolution or the individual pixel in the image and the result of the process is applicable to different display resolutions.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Example</a:t>
                      </a:r>
                      <a:r>
                        <a:rPr lang="en-US" sz="2000" baseline="0" dirty="0" smtClean="0">
                          <a:latin typeface="Times New Roman" pitchFamily="18" charset="0"/>
                          <a:cs typeface="Times New Roman" pitchFamily="18" charset="0"/>
                        </a:rPr>
                        <a:t>  </a:t>
                      </a:r>
                      <a:r>
                        <a:rPr lang="en-US" sz="2000" b="1" kern="1200" dirty="0" smtClean="0">
                          <a:solidFill>
                            <a:schemeClr val="tx1"/>
                          </a:solidFill>
                          <a:effectLst/>
                          <a:latin typeface="Times New Roman" pitchFamily="18" charset="0"/>
                          <a:ea typeface="+mn-ea"/>
                          <a:cs typeface="Times New Roman" pitchFamily="18" charset="0"/>
                        </a:rPr>
                        <a:t>  Painter Algorithm      Area  Subdivision</a:t>
                      </a:r>
                      <a:endParaRPr lang="en-US" sz="2000" dirty="0" smtClean="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218849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1367" y="3200400"/>
            <a:ext cx="5445659"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28600" y="381000"/>
            <a:ext cx="8548687" cy="1107996"/>
          </a:xfrm>
          <a:prstGeom prst="rect">
            <a:avLst/>
          </a:prstGeom>
        </p:spPr>
        <p:txBody>
          <a:bodyPr wrap="square">
            <a:spAutoFit/>
          </a:bodyPr>
          <a:lstStyle/>
          <a:p>
            <a:pPr lvl="1">
              <a:lnSpc>
                <a:spcPct val="110000"/>
              </a:lnSpc>
            </a:pPr>
            <a:r>
              <a:rPr lang="en-US" altLang="ko-KR" sz="2000" b="1" dirty="0" smtClean="0"/>
              <a:t>Algorithm :</a:t>
            </a:r>
          </a:p>
          <a:p>
            <a:pPr marL="914400" lvl="1" indent="-457200">
              <a:lnSpc>
                <a:spcPct val="110000"/>
              </a:lnSpc>
              <a:buFont typeface="+mj-lt"/>
              <a:buAutoNum type="arabicPeriod"/>
            </a:pPr>
            <a:r>
              <a:rPr lang="en-US" altLang="ko-KR" sz="2000" b="1" dirty="0" smtClean="0">
                <a:latin typeface="Times New Roman" pitchFamily="18" charset="0"/>
                <a:cs typeface="Times New Roman" pitchFamily="18" charset="0"/>
              </a:rPr>
              <a:t>Compute Z min for each polygon </a:t>
            </a:r>
          </a:p>
          <a:p>
            <a:pPr marL="914400" lvl="1" indent="-457200">
              <a:lnSpc>
                <a:spcPct val="110000"/>
              </a:lnSpc>
              <a:buFont typeface="+mj-lt"/>
              <a:buAutoNum type="arabicPeriod"/>
            </a:pPr>
            <a:r>
              <a:rPr lang="en-US" altLang="ko-KR" sz="2000" b="1" dirty="0" smtClean="0">
                <a:latin typeface="Times New Roman" pitchFamily="18" charset="0"/>
                <a:cs typeface="Times New Roman" pitchFamily="18" charset="0"/>
              </a:rPr>
              <a:t>Project Polygons  with furthest Z min first  </a:t>
            </a:r>
            <a:endParaRPr lang="en-US" altLang="ko-KR" sz="2000" dirty="0">
              <a:latin typeface="Times New Roman" pitchFamily="18" charset="0"/>
              <a:cs typeface="Times New Roman" pitchFamily="18" charset="0"/>
            </a:endParaRPr>
          </a:p>
        </p:txBody>
      </p:sp>
    </p:spTree>
    <p:extLst>
      <p:ext uri="{BB962C8B-B14F-4D97-AF65-F5344CB8AC3E}">
        <p14:creationId xmlns:p14="http://schemas.microsoft.com/office/powerpoint/2010/main" val="387318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447800"/>
            <a:ext cx="4697753" cy="2910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1880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457200"/>
            <a:ext cx="5086350"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533400" y="4724400"/>
            <a:ext cx="8229600" cy="1143000"/>
          </a:xfrm>
        </p:spPr>
        <p:txBody>
          <a:bodyPr>
            <a:normAutofit/>
          </a:bodyPr>
          <a:lstStyle/>
          <a:p>
            <a:pPr algn="l"/>
            <a:r>
              <a:rPr lang="en-US" sz="2400" dirty="0" smtClean="0"/>
              <a:t>Therefore painters algorithm fails.  Next we will study Z Buffer algorith</a:t>
            </a:r>
            <a:r>
              <a:rPr lang="en-US" sz="2400" dirty="0"/>
              <a:t>m</a:t>
            </a:r>
            <a:r>
              <a:rPr lang="en-US" sz="2400" dirty="0" smtClean="0"/>
              <a:t> </a:t>
            </a:r>
            <a:endParaRPr lang="en-US" sz="2400" dirty="0"/>
          </a:p>
        </p:txBody>
      </p:sp>
    </p:spTree>
    <p:extLst>
      <p:ext uri="{BB962C8B-B14F-4D97-AF65-F5344CB8AC3E}">
        <p14:creationId xmlns:p14="http://schemas.microsoft.com/office/powerpoint/2010/main" val="197209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7502" y="457200"/>
            <a:ext cx="8500237" cy="94456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rgbClr val="002060"/>
                </a:solidFill>
              </a:rPr>
              <a:t>Z Buffer Algorithm/ Depth Buffer Algorithm</a:t>
            </a:r>
            <a:endParaRPr lang="en-US" sz="3200" b="1" dirty="0">
              <a:solidFill>
                <a:srgbClr val="00206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958" y="1828800"/>
            <a:ext cx="4803323" cy="3063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766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7949" y="533400"/>
            <a:ext cx="8229600" cy="3581400"/>
          </a:xfrm>
        </p:spPr>
        <p:txBody>
          <a:bodyPr>
            <a:normAutofit/>
          </a:bodyPr>
          <a:lstStyle/>
          <a:p>
            <a:pPr marL="0" indent="0">
              <a:buNone/>
            </a:pPr>
            <a:r>
              <a:rPr lang="en-US" sz="2400" b="1" dirty="0" smtClean="0">
                <a:solidFill>
                  <a:srgbClr val="002060"/>
                </a:solidFill>
                <a:latin typeface="Times New Roman" pitchFamily="18" charset="0"/>
                <a:cs typeface="Times New Roman" pitchFamily="18" charset="0"/>
              </a:rPr>
              <a:t>The two buffers are used for the purpose :</a:t>
            </a:r>
          </a:p>
          <a:p>
            <a:pPr marL="0" indent="0">
              <a:buNone/>
            </a:pPr>
            <a:endParaRPr lang="en-US" sz="2400" b="1" dirty="0" smtClean="0">
              <a:solidFill>
                <a:srgbClr val="002060"/>
              </a:solidFill>
              <a:latin typeface="Times New Roman" pitchFamily="18" charset="0"/>
              <a:cs typeface="Times New Roman" pitchFamily="18" charset="0"/>
            </a:endParaRPr>
          </a:p>
          <a:p>
            <a:pPr marL="514350" indent="-514350">
              <a:buAutoNum type="arabicPeriod"/>
            </a:pPr>
            <a:r>
              <a:rPr lang="en-US" sz="2400" b="1" dirty="0" smtClean="0">
                <a:latin typeface="Times New Roman" pitchFamily="18" charset="0"/>
                <a:cs typeface="Times New Roman" pitchFamily="18" charset="0"/>
              </a:rPr>
              <a:t>Z buffer or Depth Buffer : </a:t>
            </a:r>
            <a:r>
              <a:rPr lang="en-US" sz="2400" dirty="0" smtClean="0">
                <a:latin typeface="Times New Roman" pitchFamily="18" charset="0"/>
                <a:cs typeface="Times New Roman" pitchFamily="18" charset="0"/>
              </a:rPr>
              <a:t>which stores the Z value of the </a:t>
            </a:r>
            <a:r>
              <a:rPr lang="en-US" sz="2400" dirty="0">
                <a:latin typeface="Times New Roman" pitchFamily="18" charset="0"/>
                <a:cs typeface="Times New Roman" pitchFamily="18" charset="0"/>
              </a:rPr>
              <a:t>corresponding pixel </a:t>
            </a:r>
            <a:endParaRPr lang="en-US" sz="2400" dirty="0" smtClean="0">
              <a:latin typeface="Times New Roman" pitchFamily="18" charset="0"/>
              <a:cs typeface="Times New Roman" pitchFamily="18" charset="0"/>
            </a:endParaRPr>
          </a:p>
          <a:p>
            <a:pPr marL="514350" indent="-514350">
              <a:buAutoNum type="arabicPeriod"/>
            </a:pPr>
            <a:endParaRPr lang="en-US" sz="2400" dirty="0" smtClean="0">
              <a:latin typeface="Times New Roman" pitchFamily="18" charset="0"/>
              <a:cs typeface="Times New Roman" pitchFamily="18" charset="0"/>
            </a:endParaRPr>
          </a:p>
          <a:p>
            <a:pPr marL="514350" indent="-514350">
              <a:buAutoNum type="arabicPeriod"/>
            </a:pPr>
            <a:r>
              <a:rPr lang="en-US" sz="2400" b="1" dirty="0" smtClean="0">
                <a:latin typeface="Times New Roman" pitchFamily="18" charset="0"/>
                <a:cs typeface="Times New Roman" pitchFamily="18" charset="0"/>
              </a:rPr>
              <a:t>Frame Buffer : </a:t>
            </a:r>
            <a:r>
              <a:rPr lang="en-US" sz="2400" dirty="0" smtClean="0">
                <a:latin typeface="Times New Roman" pitchFamily="18" charset="0"/>
                <a:cs typeface="Times New Roman" pitchFamily="18" charset="0"/>
              </a:rPr>
              <a:t>which stores the color value    ( intensity value )  for the corresponding pixel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p:txBody>
      </p:sp>
      <p:sp>
        <p:nvSpPr>
          <p:cNvPr id="7" name="Content Placeholder 2"/>
          <p:cNvSpPr txBox="1">
            <a:spLocks/>
          </p:cNvSpPr>
          <p:nvPr/>
        </p:nvSpPr>
        <p:spPr>
          <a:xfrm>
            <a:off x="564107" y="4419601"/>
            <a:ext cx="7772400" cy="4790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i="1" dirty="0" smtClean="0">
                <a:solidFill>
                  <a:srgbClr val="FF0000"/>
                </a:solidFill>
                <a:latin typeface="Times New Roman" pitchFamily="18" charset="0"/>
                <a:cs typeface="Times New Roman" pitchFamily="18" charset="0"/>
              </a:rPr>
              <a:t>The size of these two  Buffers  is same as  the screen size .  </a:t>
            </a:r>
          </a:p>
          <a:p>
            <a:pPr marL="0" indent="0">
              <a:buFont typeface="Arial" pitchFamily="34" charset="0"/>
              <a:buNone/>
            </a:pPr>
            <a:endParaRPr lang="en-US" sz="2400" dirty="0" smtClean="0">
              <a:solidFill>
                <a:srgbClr val="FF0000"/>
              </a:solidFill>
              <a:latin typeface="Times New Roman" pitchFamily="18" charset="0"/>
              <a:cs typeface="Times New Roman" pitchFamily="18" charset="0"/>
            </a:endParaRPr>
          </a:p>
          <a:p>
            <a:pPr marL="0" indent="0">
              <a:buFont typeface="Arial" pitchFamily="34" charset="0"/>
              <a:buNone/>
            </a:pPr>
            <a:endParaRPr lang="en-US" sz="2400" dirty="0" smtClean="0">
              <a:solidFill>
                <a:srgbClr val="FF0000"/>
              </a:solidFill>
              <a:latin typeface="Times New Roman" pitchFamily="18" charset="0"/>
              <a:cs typeface="Times New Roman" pitchFamily="18" charset="0"/>
            </a:endParaRPr>
          </a:p>
          <a:p>
            <a:pPr marL="0" indent="0">
              <a:buFont typeface="Arial" pitchFamily="34" charset="0"/>
              <a:buNone/>
            </a:pPr>
            <a:endParaRPr lang="en-US"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73341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09601"/>
            <a:ext cx="8229600" cy="2895600"/>
          </a:xfrm>
        </p:spPr>
        <p:txBody>
          <a:bodyPr>
            <a:normAutofit fontScale="92500" lnSpcReduction="20000"/>
          </a:bodyPr>
          <a:lstStyle/>
          <a:p>
            <a:pPr marL="450850" indent="-450850">
              <a:buFontTx/>
              <a:buAutoNum type="arabicPeriod"/>
              <a:tabLst>
                <a:tab pos="1163638" algn="l"/>
              </a:tabLst>
            </a:pPr>
            <a:r>
              <a:rPr lang="en-IE" sz="2800" b="1" dirty="0">
                <a:solidFill>
                  <a:srgbClr val="FF0000"/>
                </a:solidFill>
                <a:latin typeface="Times New Roman" pitchFamily="18" charset="0"/>
                <a:cs typeface="Times New Roman" pitchFamily="18" charset="0"/>
              </a:rPr>
              <a:t>Initialise the depth buffer and frame buffer so that for all buffer positions (</a:t>
            </a:r>
            <a:r>
              <a:rPr lang="en-IE" sz="2800" b="1" i="1" dirty="0">
                <a:solidFill>
                  <a:srgbClr val="FF0000"/>
                </a:solidFill>
                <a:latin typeface="Times New Roman" pitchFamily="18" charset="0"/>
                <a:cs typeface="Times New Roman" pitchFamily="18" charset="0"/>
              </a:rPr>
              <a:t>x, y</a:t>
            </a:r>
            <a:r>
              <a:rPr lang="en-IE" sz="2800" b="1" dirty="0">
                <a:solidFill>
                  <a:srgbClr val="FF0000"/>
                </a:solidFill>
                <a:latin typeface="Times New Roman" pitchFamily="18" charset="0"/>
                <a:cs typeface="Times New Roman" pitchFamily="18" charset="0"/>
              </a:rPr>
              <a:t>)</a:t>
            </a:r>
          </a:p>
          <a:p>
            <a:pPr marL="450850" indent="-450850">
              <a:tabLst>
                <a:tab pos="1163638" algn="l"/>
              </a:tabLst>
            </a:pPr>
            <a:r>
              <a:rPr lang="en-IE" sz="2800" dirty="0">
                <a:latin typeface="Times New Roman" pitchFamily="18" charset="0"/>
                <a:cs typeface="Times New Roman" pitchFamily="18" charset="0"/>
              </a:rPr>
              <a:t>		</a:t>
            </a:r>
            <a:r>
              <a:rPr lang="en-IE" sz="2800" dirty="0" smtClean="0">
                <a:latin typeface="Times New Roman" pitchFamily="18" charset="0"/>
                <a:cs typeface="Times New Roman" pitchFamily="18" charset="0"/>
              </a:rPr>
              <a:t>depth Buff(x</a:t>
            </a:r>
            <a:r>
              <a:rPr lang="en-IE" sz="2800" dirty="0">
                <a:latin typeface="Times New Roman" pitchFamily="18" charset="0"/>
                <a:cs typeface="Times New Roman" pitchFamily="18" charset="0"/>
              </a:rPr>
              <a:t>, y) = </a:t>
            </a:r>
            <a:r>
              <a:rPr lang="en-IE" sz="2800" dirty="0" smtClean="0">
                <a:latin typeface="Times New Roman" pitchFamily="18" charset="0"/>
                <a:cs typeface="Times New Roman" pitchFamily="18" charset="0"/>
              </a:rPr>
              <a:t>infinity</a:t>
            </a:r>
            <a:endParaRPr lang="en-IE" sz="2800" dirty="0">
              <a:latin typeface="Times New Roman" pitchFamily="18" charset="0"/>
              <a:cs typeface="Times New Roman" pitchFamily="18" charset="0"/>
            </a:endParaRPr>
          </a:p>
          <a:p>
            <a:pPr marL="450850" indent="-450850">
              <a:tabLst>
                <a:tab pos="1163638" algn="l"/>
              </a:tabLst>
            </a:pPr>
            <a:r>
              <a:rPr lang="en-IE" sz="2800" dirty="0">
                <a:latin typeface="Times New Roman" pitchFamily="18" charset="0"/>
                <a:cs typeface="Times New Roman" pitchFamily="18" charset="0"/>
              </a:rPr>
              <a:t>		</a:t>
            </a:r>
            <a:r>
              <a:rPr lang="en-IE" sz="2800" dirty="0" smtClean="0">
                <a:latin typeface="Times New Roman" pitchFamily="18" charset="0"/>
                <a:cs typeface="Times New Roman" pitchFamily="18" charset="0"/>
              </a:rPr>
              <a:t>frame Buff(x</a:t>
            </a:r>
            <a:r>
              <a:rPr lang="en-IE" sz="2800" dirty="0">
                <a:latin typeface="Times New Roman" pitchFamily="18" charset="0"/>
                <a:cs typeface="Times New Roman" pitchFamily="18" charset="0"/>
              </a:rPr>
              <a:t>, y) = </a:t>
            </a:r>
            <a:r>
              <a:rPr lang="en-IE" sz="2800" dirty="0" smtClean="0">
                <a:latin typeface="Times New Roman" pitchFamily="18" charset="0"/>
                <a:cs typeface="Times New Roman" pitchFamily="18" charset="0"/>
              </a:rPr>
              <a:t>bgColour</a:t>
            </a:r>
          </a:p>
          <a:p>
            <a:pPr marL="450850" indent="-450850">
              <a:tabLst>
                <a:tab pos="1163638" algn="l"/>
              </a:tabLst>
            </a:pPr>
            <a:endParaRPr lang="en-IE" sz="2800" dirty="0">
              <a:latin typeface="Times New Roman" pitchFamily="18" charset="0"/>
              <a:cs typeface="Times New Roman" pitchFamily="18" charset="0"/>
            </a:endParaRPr>
          </a:p>
          <a:p>
            <a:pPr marL="450850" indent="-450850">
              <a:tabLst>
                <a:tab pos="1163638" algn="l"/>
              </a:tabLst>
            </a:pPr>
            <a:endParaRPr lang="en-IE" sz="2800" dirty="0">
              <a:latin typeface="Times New Roman" pitchFamily="18" charset="0"/>
              <a:cs typeface="Times New Roman" pitchFamily="18" charset="0"/>
            </a:endParaRPr>
          </a:p>
          <a:p>
            <a:pPr marL="0" indent="0">
              <a:buNone/>
            </a:pP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5" name="Rectangle 4"/>
          <p:cNvSpPr/>
          <p:nvPr/>
        </p:nvSpPr>
        <p:spPr>
          <a:xfrm>
            <a:off x="609600" y="2590800"/>
            <a:ext cx="8305800" cy="3539430"/>
          </a:xfrm>
          <a:prstGeom prst="rect">
            <a:avLst/>
          </a:prstGeom>
        </p:spPr>
        <p:txBody>
          <a:bodyPr wrap="square">
            <a:spAutoFit/>
          </a:bodyPr>
          <a:lstStyle/>
          <a:p>
            <a:r>
              <a:rPr lang="en-US" sz="2800" b="1" dirty="0" smtClean="0">
                <a:solidFill>
                  <a:srgbClr val="FF0000"/>
                </a:solidFill>
                <a:latin typeface="Times New Roman" pitchFamily="18" charset="0"/>
                <a:cs typeface="Times New Roman" pitchFamily="18" charset="0"/>
              </a:rPr>
              <a:t>2. Process </a:t>
            </a:r>
            <a:r>
              <a:rPr lang="en-US" sz="2800" b="1" dirty="0">
                <a:solidFill>
                  <a:srgbClr val="FF0000"/>
                </a:solidFill>
                <a:latin typeface="Times New Roman" pitchFamily="18" charset="0"/>
                <a:cs typeface="Times New Roman" pitchFamily="18" charset="0"/>
              </a:rPr>
              <a:t>each polygon in a scene, one at a </a:t>
            </a:r>
            <a:r>
              <a:rPr lang="en-US" sz="2800" b="1" dirty="0" smtClean="0">
                <a:solidFill>
                  <a:srgbClr val="FF0000"/>
                </a:solidFill>
                <a:latin typeface="Times New Roman" pitchFamily="18" charset="0"/>
                <a:cs typeface="Times New Roman" pitchFamily="18" charset="0"/>
              </a:rPr>
              <a:t>time</a:t>
            </a:r>
          </a:p>
          <a:p>
            <a:endParaRPr lang="en-US" sz="2800" b="1" dirty="0">
              <a:solidFill>
                <a:srgbClr val="FF0000"/>
              </a:solidFill>
              <a:latin typeface="Times New Roman" pitchFamily="18" charset="0"/>
              <a:cs typeface="Times New Roman" pitchFamily="18" charset="0"/>
            </a:endParaRPr>
          </a:p>
          <a:p>
            <a:r>
              <a:rPr lang="en-US" sz="2800" dirty="0">
                <a:latin typeface="Times New Roman" pitchFamily="18" charset="0"/>
                <a:cs typeface="Times New Roman" pitchFamily="18" charset="0"/>
              </a:rPr>
              <a:t>i) For each projected (x, y) pixel position of a polygon, calculate the depth z</a:t>
            </a:r>
          </a:p>
          <a:p>
            <a:r>
              <a:rPr lang="en-US" sz="2800" dirty="0">
                <a:latin typeface="Times New Roman" pitchFamily="18" charset="0"/>
                <a:cs typeface="Times New Roman" pitchFamily="18" charset="0"/>
              </a:rPr>
              <a:t>ii) If z &lt; </a:t>
            </a:r>
            <a:r>
              <a:rPr lang="en-US" sz="2800" dirty="0" smtClean="0">
                <a:latin typeface="Times New Roman" pitchFamily="18" charset="0"/>
                <a:cs typeface="Times New Roman" pitchFamily="18" charset="0"/>
              </a:rPr>
              <a:t>depth Buff(x</a:t>
            </a:r>
            <a:r>
              <a:rPr lang="en-US" sz="2800" dirty="0">
                <a:latin typeface="Times New Roman" pitchFamily="18" charset="0"/>
                <a:cs typeface="Times New Roman" pitchFamily="18" charset="0"/>
              </a:rPr>
              <a:t>, y), compute the surface </a:t>
            </a:r>
            <a:r>
              <a:rPr lang="en-US" sz="2800" dirty="0" smtClean="0">
                <a:latin typeface="Times New Roman" pitchFamily="18" charset="0"/>
                <a:cs typeface="Times New Roman" pitchFamily="18" charset="0"/>
              </a:rPr>
              <a:t>color </a:t>
            </a:r>
            <a:r>
              <a:rPr lang="en-US" sz="2800" dirty="0">
                <a:latin typeface="Times New Roman" pitchFamily="18" charset="0"/>
                <a:cs typeface="Times New Roman" pitchFamily="18" charset="0"/>
              </a:rPr>
              <a:t>at that position and set</a:t>
            </a:r>
          </a:p>
          <a:p>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depth Buff(x</a:t>
            </a:r>
            <a:r>
              <a:rPr lang="en-US" sz="2800" dirty="0">
                <a:latin typeface="Times New Roman" pitchFamily="18" charset="0"/>
                <a:cs typeface="Times New Roman" pitchFamily="18" charset="0"/>
              </a:rPr>
              <a:t>, y) = z</a:t>
            </a:r>
          </a:p>
          <a:p>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frame Buff(x</a:t>
            </a:r>
            <a:r>
              <a:rPr lang="en-US" sz="2800" dirty="0">
                <a:latin typeface="Times New Roman" pitchFamily="18" charset="0"/>
                <a:cs typeface="Times New Roman" pitchFamily="18" charset="0"/>
              </a:rPr>
              <a:t>, y) = surfColour(x, y)</a:t>
            </a:r>
          </a:p>
        </p:txBody>
      </p:sp>
    </p:spTree>
    <p:extLst>
      <p:ext uri="{BB962C8B-B14F-4D97-AF65-F5344CB8AC3E}">
        <p14:creationId xmlns:p14="http://schemas.microsoft.com/office/powerpoint/2010/main" val="1016232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618008630"/>
              </p:ext>
            </p:extLst>
          </p:nvPr>
        </p:nvGraphicFramePr>
        <p:xfrm>
          <a:off x="602776" y="1066800"/>
          <a:ext cx="3200400" cy="496733"/>
        </p:xfrm>
        <a:graphic>
          <a:graphicData uri="http://schemas.openxmlformats.org/presentationml/2006/ole">
            <mc:AlternateContent xmlns:mc="http://schemas.openxmlformats.org/markup-compatibility/2006">
              <mc:Choice xmlns:v="urn:schemas-microsoft-com:vml" Requires="v">
                <p:oleObj spid="_x0000_s2271" name="Equation" r:id="rId3" imgW="1307880" imgH="203040" progId="Equation.DSMT4">
                  <p:embed/>
                </p:oleObj>
              </mc:Choice>
              <mc:Fallback>
                <p:oleObj name="Equation" r:id="rId3" imgW="1307880" imgH="203040" progId="Equation.DSMT4">
                  <p:embed/>
                  <p:pic>
                    <p:nvPicPr>
                      <p:cNvPr id="0" name="Object 4"/>
                      <p:cNvPicPr>
                        <a:picLocks noChangeAspect="1" noChangeArrowheads="1"/>
                      </p:cNvPicPr>
                      <p:nvPr/>
                    </p:nvPicPr>
                    <p:blipFill>
                      <a:blip r:embed="rId4"/>
                      <a:srcRect/>
                      <a:stretch>
                        <a:fillRect/>
                      </a:stretch>
                    </p:blipFill>
                    <p:spPr bwMode="auto">
                      <a:xfrm>
                        <a:off x="602776" y="1066800"/>
                        <a:ext cx="3200400" cy="496733"/>
                      </a:xfrm>
                      <a:prstGeom prst="rect">
                        <a:avLst/>
                      </a:prstGeom>
                      <a:noFill/>
                      <a:ln>
                        <a:noFill/>
                      </a:ln>
                      <a:effec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93483224"/>
              </p:ext>
            </p:extLst>
          </p:nvPr>
        </p:nvGraphicFramePr>
        <p:xfrm>
          <a:off x="591403" y="2819400"/>
          <a:ext cx="2913797" cy="1003465"/>
        </p:xfrm>
        <a:graphic>
          <a:graphicData uri="http://schemas.openxmlformats.org/presentationml/2006/ole">
            <mc:AlternateContent xmlns:mc="http://schemas.openxmlformats.org/markup-compatibility/2006">
              <mc:Choice xmlns:v="urn:schemas-microsoft-com:vml" Requires="v">
                <p:oleObj spid="_x0000_s2272" name="Equation" r:id="rId5" imgW="1143000" imgH="393700" progId="Equation.DSMT4">
                  <p:embed/>
                </p:oleObj>
              </mc:Choice>
              <mc:Fallback>
                <p:oleObj name="Equation" r:id="rId5" imgW="1143000" imgH="3937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403" y="2819400"/>
                        <a:ext cx="2913797" cy="1003465"/>
                      </a:xfrm>
                      <a:prstGeom prst="rect">
                        <a:avLst/>
                      </a:prstGeom>
                      <a:noFill/>
                      <a:ln>
                        <a:noFill/>
                      </a:ln>
                      <a:effectLst/>
                    </p:spPr>
                  </p:pic>
                </p:oleObj>
              </mc:Fallback>
            </mc:AlternateContent>
          </a:graphicData>
        </a:graphic>
      </p:graphicFrame>
      <p:sp>
        <p:nvSpPr>
          <p:cNvPr id="6" name="Rectangle 5"/>
          <p:cNvSpPr/>
          <p:nvPr/>
        </p:nvSpPr>
        <p:spPr>
          <a:xfrm>
            <a:off x="304800" y="1752600"/>
            <a:ext cx="7924800" cy="923330"/>
          </a:xfrm>
          <a:prstGeom prst="rect">
            <a:avLst/>
          </a:prstGeom>
        </p:spPr>
        <p:txBody>
          <a:bodyPr wrap="square">
            <a:spAutoFit/>
          </a:bodyPr>
          <a:lstStyle/>
          <a:p>
            <a:r>
              <a:rPr lang="en-IE" sz="2700" dirty="0">
                <a:solidFill>
                  <a:srgbClr val="FF0000"/>
                </a:solidFill>
                <a:latin typeface="Times New Roman" pitchFamily="18" charset="0"/>
                <a:cs typeface="Times New Roman" pitchFamily="18" charset="0"/>
              </a:rPr>
              <a:t>At any surface position the depth is calculated from the plane equation as:</a:t>
            </a:r>
          </a:p>
        </p:txBody>
      </p:sp>
      <p:sp>
        <p:nvSpPr>
          <p:cNvPr id="7" name="Rectangle 6"/>
          <p:cNvSpPr/>
          <p:nvPr/>
        </p:nvSpPr>
        <p:spPr>
          <a:xfrm>
            <a:off x="304800" y="405726"/>
            <a:ext cx="7162800" cy="507831"/>
          </a:xfrm>
          <a:prstGeom prst="rect">
            <a:avLst/>
          </a:prstGeom>
        </p:spPr>
        <p:txBody>
          <a:bodyPr wrap="square">
            <a:spAutoFit/>
          </a:bodyPr>
          <a:lstStyle/>
          <a:p>
            <a:r>
              <a:rPr lang="en-IE" sz="2700" dirty="0">
                <a:solidFill>
                  <a:srgbClr val="FF0000"/>
                </a:solidFill>
                <a:latin typeface="Times New Roman" pitchFamily="18" charset="0"/>
                <a:cs typeface="Times New Roman" pitchFamily="18" charset="0"/>
              </a:rPr>
              <a:t>We know the equation of Plane is </a:t>
            </a:r>
          </a:p>
        </p:txBody>
      </p:sp>
      <p:sp>
        <p:nvSpPr>
          <p:cNvPr id="8" name="Rectangle 7"/>
          <p:cNvSpPr/>
          <p:nvPr/>
        </p:nvSpPr>
        <p:spPr>
          <a:xfrm>
            <a:off x="609600" y="4038600"/>
            <a:ext cx="7848600" cy="923330"/>
          </a:xfrm>
          <a:prstGeom prst="rect">
            <a:avLst/>
          </a:prstGeom>
        </p:spPr>
        <p:txBody>
          <a:bodyPr wrap="square">
            <a:spAutoFit/>
          </a:bodyPr>
          <a:lstStyle/>
          <a:p>
            <a:r>
              <a:rPr lang="en-IE" sz="2700" dirty="0">
                <a:solidFill>
                  <a:srgbClr val="FF0000"/>
                </a:solidFill>
                <a:latin typeface="Times New Roman" pitchFamily="18" charset="0"/>
                <a:cs typeface="Times New Roman" pitchFamily="18" charset="0"/>
              </a:rPr>
              <a:t>Depth values along the edge being considered are calculated </a:t>
            </a:r>
            <a:r>
              <a:rPr lang="en-IE" sz="2700" dirty="0" smtClean="0">
                <a:solidFill>
                  <a:srgbClr val="FF0000"/>
                </a:solidFill>
                <a:latin typeface="Times New Roman" pitchFamily="18" charset="0"/>
                <a:cs typeface="Times New Roman" pitchFamily="18" charset="0"/>
              </a:rPr>
              <a:t>using  ( Proof discussed in class) </a:t>
            </a:r>
            <a:endParaRPr lang="en-GB" sz="2700" dirty="0">
              <a:solidFill>
                <a:srgbClr val="FF0000"/>
              </a:solidFill>
              <a:latin typeface="Times New Roman" pitchFamily="18" charset="0"/>
              <a:cs typeface="Times New Roman"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539255109"/>
              </p:ext>
            </p:extLst>
          </p:nvPr>
        </p:nvGraphicFramePr>
        <p:xfrm>
          <a:off x="619836" y="5181600"/>
          <a:ext cx="2656764" cy="1293505"/>
        </p:xfrm>
        <a:graphic>
          <a:graphicData uri="http://schemas.openxmlformats.org/presentationml/2006/ole">
            <mc:AlternateContent xmlns:mc="http://schemas.openxmlformats.org/markup-compatibility/2006">
              <mc:Choice xmlns:v="urn:schemas-microsoft-com:vml" Requires="v">
                <p:oleObj spid="_x0000_s2273" name="Equation" r:id="rId7" imgW="990360" imgH="482400" progId="Equation.DSMT4">
                  <p:embed/>
                </p:oleObj>
              </mc:Choice>
              <mc:Fallback>
                <p:oleObj name="Equation" r:id="rId7" imgW="990360" imgH="4824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836" y="5181600"/>
                        <a:ext cx="2656764" cy="129350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266338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2020</TotalTime>
  <Words>957</Words>
  <Application>Microsoft Office PowerPoint</Application>
  <PresentationFormat>On-screen Show (4:3)</PresentationFormat>
  <Paragraphs>141</Paragraphs>
  <Slides>25</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Equation</vt:lpstr>
      <vt:lpstr>PowerPoint Presentation</vt:lpstr>
      <vt:lpstr>Painter Algorithm (Depth Sorting) </vt:lpstr>
      <vt:lpstr>PowerPoint Presentation</vt:lpstr>
      <vt:lpstr>PowerPoint Presentation</vt:lpstr>
      <vt:lpstr>Therefore painters algorithm fails.  Next we will study Z Buffer algorithm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Scan-Line Method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Ritesh</dc:creator>
  <cp:lastModifiedBy>Ritesh</cp:lastModifiedBy>
  <cp:revision>74</cp:revision>
  <dcterms:created xsi:type="dcterms:W3CDTF">2006-08-16T00:00:00Z</dcterms:created>
  <dcterms:modified xsi:type="dcterms:W3CDTF">2017-11-14T04:39:04Z</dcterms:modified>
</cp:coreProperties>
</file>